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273" r:id="rId4"/>
    <p:sldId id="260" r:id="rId5"/>
    <p:sldId id="274" r:id="rId6"/>
    <p:sldId id="263" r:id="rId7"/>
    <p:sldId id="275" r:id="rId8"/>
    <p:sldId id="276" r:id="rId9"/>
    <p:sldId id="277" r:id="rId10"/>
    <p:sldId id="266" r:id="rId11"/>
    <p:sldId id="268" r:id="rId12"/>
    <p:sldId id="265" r:id="rId13"/>
    <p:sldId id="264" r:id="rId14"/>
    <p:sldId id="267" r:id="rId15"/>
    <p:sldId id="262" r:id="rId16"/>
    <p:sldId id="26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486F"/>
    <a:srgbClr val="5392B7"/>
    <a:srgbClr val="C2A53A"/>
    <a:srgbClr val="E2D4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0"/>
    <p:restoredTop sz="94660"/>
  </p:normalViewPr>
  <p:slideViewPr>
    <p:cSldViewPr>
      <p:cViewPr varScale="1">
        <p:scale>
          <a:sx n="89" d="100"/>
          <a:sy n="89" d="100"/>
        </p:scale>
        <p:origin x="1638"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E773D9-08DD-45C3-B6EA-7EBBB2591AFA}" type="datetimeFigureOut">
              <a:rPr lang="en-GB" smtClean="0"/>
              <a:t>24/11/2015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4160599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7248719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1251400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335540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37171819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24/11/2015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24/11/2015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24/11/2015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24/11/2015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24/11/2015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24/11/2015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24/11/2015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24/11/2015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rgbClr val="8C8A26"/>
                </a:solidFill>
                <a:cs typeface="mohammad bold art 1" pitchFamily="2" charset="-78"/>
              </a:rPr>
              <a:t>ورشة عمل</a:t>
            </a:r>
            <a:r>
              <a:rPr lang="en-US" sz="4800" b="1" dirty="0" smtClean="0">
                <a:solidFill>
                  <a:srgbClr val="8C8A26"/>
                </a:solidFill>
                <a:cs typeface="mohammad bold art 1" pitchFamily="2" charset="-78"/>
              </a:rPr>
              <a:t/>
            </a:r>
            <a:br>
              <a:rPr lang="en-US" sz="4800" b="1" dirty="0" smtClean="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1843608" y="2276872"/>
            <a:ext cx="6400800" cy="3528392"/>
          </a:xfrm>
        </p:spPr>
        <p:txBody>
          <a:bodyPr>
            <a:normAutofit lnSpcReduction="10000"/>
          </a:bodyPr>
          <a:lstStyle/>
          <a:p>
            <a:pPr rtl="1"/>
            <a:r>
              <a:rPr lang="ar-KW" sz="4800" b="1" dirty="0" smtClean="0">
                <a:solidFill>
                  <a:srgbClr val="1F497D"/>
                </a:solidFill>
                <a:cs typeface="mohammad bold art 1" pitchFamily="2" charset="-78"/>
              </a:rPr>
              <a:t>القواعد الخاصة</a:t>
            </a:r>
          </a:p>
          <a:p>
            <a:pPr rtl="1"/>
            <a:r>
              <a:rPr lang="ar-KW" sz="4800" b="1" dirty="0" smtClean="0">
                <a:solidFill>
                  <a:srgbClr val="1F497D"/>
                </a:solidFill>
                <a:cs typeface="mohammad bold art 1" pitchFamily="2" charset="-78"/>
              </a:rPr>
              <a:t>بالسندات والصكوك</a:t>
            </a:r>
          </a:p>
          <a:p>
            <a:pPr rtl="1"/>
            <a:endParaRPr lang="ar-KW" sz="3600" b="1" dirty="0" smtClean="0">
              <a:solidFill>
                <a:srgbClr val="1F497D"/>
              </a:solidFill>
              <a:cs typeface="mohammad bold art 1" pitchFamily="2" charset="-78"/>
            </a:endParaRPr>
          </a:p>
          <a:p>
            <a:pPr rtl="1"/>
            <a:r>
              <a:rPr lang="ar-KW" sz="3600" b="1" dirty="0" smtClean="0">
                <a:solidFill>
                  <a:srgbClr val="1F497D"/>
                </a:solidFill>
                <a:cs typeface="mohammad bold art 1" pitchFamily="2" charset="-78"/>
              </a:rPr>
              <a:t>إدارة تنظيم وحوكمة الشركات</a:t>
            </a:r>
          </a:p>
          <a:p>
            <a:pPr rtl="1"/>
            <a:r>
              <a:rPr lang="ar-KW" sz="2800" b="1" smtClean="0">
                <a:solidFill>
                  <a:srgbClr val="1F497D"/>
                </a:solidFill>
                <a:cs typeface="mohammad bold art 1" pitchFamily="2" charset="-78"/>
              </a:rPr>
              <a:t>13 </a:t>
            </a:r>
            <a:r>
              <a:rPr lang="ar-KW" sz="2800" b="1" dirty="0" smtClean="0">
                <a:solidFill>
                  <a:srgbClr val="1F497D"/>
                </a:solidFill>
                <a:cs typeface="mohammad bold art 1" pitchFamily="2" charset="-78"/>
              </a:rPr>
              <a:t>ديسمبر 2015</a:t>
            </a: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lvl="0" algn="r" rtl="1" fontAlgn="base">
              <a:spcAft>
                <a:spcPct val="0"/>
              </a:spcAft>
            </a:pPr>
            <a:r>
              <a:rPr lang="ar-KW" sz="3600" dirty="0" smtClean="0">
                <a:solidFill>
                  <a:schemeClr val="tx2"/>
                </a:solidFill>
                <a:cs typeface="mohammad bold art 1" pitchFamily="2" charset="-78"/>
              </a:rPr>
              <a:t>هياكل الصكوك</a:t>
            </a:r>
            <a:endParaRPr lang="en-US" sz="36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484784"/>
            <a:ext cx="8229600" cy="1252735"/>
          </a:xfrm>
        </p:spPr>
        <p:txBody>
          <a:bodyPr>
            <a:normAutofit/>
          </a:bodyPr>
          <a:lstStyle/>
          <a:p>
            <a:pPr marL="0" indent="0" algn="just" rtl="1" fontAlgn="base">
              <a:lnSpc>
                <a:spcPct val="115000"/>
              </a:lnSpc>
              <a:spcBef>
                <a:spcPts val="0"/>
              </a:spcBef>
              <a:buNone/>
            </a:pPr>
            <a:r>
              <a:rPr lang="ar-EG" sz="2400" dirty="0">
                <a:solidFill>
                  <a:schemeClr val="tx2"/>
                </a:solidFill>
                <a:cs typeface="mohammad bold art 1" pitchFamily="2" charset="-78"/>
              </a:rPr>
              <a:t>يجوز أن يستند هيكل الصكوك </a:t>
            </a:r>
            <a:r>
              <a:rPr lang="ar-EG" sz="2400" dirty="0" smtClean="0">
                <a:solidFill>
                  <a:schemeClr val="tx2"/>
                </a:solidFill>
                <a:cs typeface="mohammad bold art 1" pitchFamily="2" charset="-78"/>
              </a:rPr>
              <a:t>إلى </a:t>
            </a:r>
            <a:r>
              <a:rPr lang="ar-EG" sz="2400" dirty="0">
                <a:solidFill>
                  <a:schemeClr val="tx2"/>
                </a:solidFill>
                <a:cs typeface="mohammad bold art 1" pitchFamily="2" charset="-78"/>
              </a:rPr>
              <a:t>المعاملات المؤسسة له والتي تشمل أي من </a:t>
            </a:r>
            <a:r>
              <a:rPr lang="ar-EG" sz="2400" dirty="0" smtClean="0">
                <a:solidFill>
                  <a:schemeClr val="tx2"/>
                </a:solidFill>
                <a:cs typeface="mohammad bold art 1" pitchFamily="2" charset="-78"/>
              </a:rPr>
              <a:t>العقود </a:t>
            </a:r>
            <a:r>
              <a:rPr lang="ar-EG" sz="2400" dirty="0">
                <a:solidFill>
                  <a:schemeClr val="tx2"/>
                </a:solidFill>
                <a:cs typeface="mohammad bold art 1" pitchFamily="2" charset="-78"/>
              </a:rPr>
              <a:t>الآتية</a:t>
            </a:r>
            <a:r>
              <a:rPr lang="ar-EG" sz="2400" dirty="0" smtClean="0">
                <a:solidFill>
                  <a:schemeClr val="tx2"/>
                </a:solidFill>
                <a:cs typeface="mohammad bold art 1" pitchFamily="2" charset="-78"/>
              </a:rPr>
              <a:t>:</a:t>
            </a:r>
            <a:endParaRPr lang="ar-EG" sz="2400" dirty="0">
              <a:cs typeface="mohammad bold art 1" pitchFamily="2" charset="-78"/>
            </a:endParaRPr>
          </a:p>
          <a:p>
            <a:pPr marL="0" lvl="0" indent="0" algn="just" rtl="1" fontAlgn="base">
              <a:lnSpc>
                <a:spcPct val="115000"/>
              </a:lnSpc>
              <a:spcBef>
                <a:spcPts val="0"/>
              </a:spcBef>
              <a:buNone/>
            </a:pPr>
            <a:endParaRPr lang="en-US" sz="2400" dirty="0">
              <a:solidFill>
                <a:schemeClr val="tx2"/>
              </a:solidFill>
              <a:ea typeface="Calibri"/>
              <a:cs typeface="mohammad bold art 1" pitchFamily="2" charset="-78"/>
            </a:endParaRPr>
          </a:p>
          <a:p>
            <a:pPr marL="0" lvl="0" indent="0" algn="just" fontAlgn="base">
              <a:spcAft>
                <a:spcPct val="0"/>
              </a:spcAft>
              <a:buNone/>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10</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
        <p:nvSpPr>
          <p:cNvPr id="13" name="Content Placeholder 2"/>
          <p:cNvSpPr txBox="1">
            <a:spLocks/>
          </p:cNvSpPr>
          <p:nvPr/>
        </p:nvSpPr>
        <p:spPr>
          <a:xfrm>
            <a:off x="533400" y="4509120"/>
            <a:ext cx="7927032" cy="120511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algn="just" rtl="1" hangingPunct="0">
              <a:buFont typeface="+mj-lt"/>
              <a:buAutoNum type="arabicPeriod" startAt="9"/>
            </a:pPr>
            <a:r>
              <a:rPr lang="ar-EG" sz="2400" dirty="0" smtClean="0">
                <a:solidFill>
                  <a:schemeClr val="tx2"/>
                </a:solidFill>
                <a:cs typeface="mohammad bold art 1" pitchFamily="2" charset="-78"/>
              </a:rPr>
              <a:t>أي عقود شرعية أو معاملات أخرى تكون معتمدة من</a:t>
            </a:r>
            <a:r>
              <a:rPr lang="ar-KW" sz="2400" dirty="0" smtClean="0">
                <a:solidFill>
                  <a:schemeClr val="tx2"/>
                </a:solidFill>
                <a:cs typeface="mohammad bold art 1" pitchFamily="2" charset="-78"/>
              </a:rPr>
              <a:t> الهيئة ومكتب التدقيق الشرعي الخارجي.</a:t>
            </a:r>
          </a:p>
          <a:p>
            <a:pPr marL="182563" indent="-182563" algn="just" rtl="1" hangingPunct="0"/>
            <a:endParaRPr lang="ar-EG" sz="2400" dirty="0" smtClean="0">
              <a:cs typeface="mohammad bold art 1" pitchFamily="2" charset="-78"/>
            </a:endParaRPr>
          </a:p>
          <a:p>
            <a:pPr marL="0" indent="0" algn="just" rtl="1" fontAlgn="base">
              <a:lnSpc>
                <a:spcPct val="115000"/>
              </a:lnSpc>
              <a:spcBef>
                <a:spcPts val="0"/>
              </a:spcBef>
              <a:buFont typeface="Arial" panose="020B0604020202020204" pitchFamily="34" charset="0"/>
              <a:buNone/>
            </a:pPr>
            <a:endParaRPr lang="en-US" sz="2400" dirty="0" smtClean="0">
              <a:solidFill>
                <a:schemeClr val="tx2"/>
              </a:solidFill>
              <a:ea typeface="Calibri"/>
              <a:cs typeface="mohammad bold art 1" pitchFamily="2" charset="-78"/>
            </a:endParaRPr>
          </a:p>
          <a:p>
            <a:pPr marL="0" indent="0" algn="just" fontAlgn="base">
              <a:spcAft>
                <a:spcPct val="0"/>
              </a:spcAft>
              <a:buFont typeface="Arial" panose="020B0604020202020204" pitchFamily="34" charset="0"/>
              <a:buNone/>
            </a:pPr>
            <a:endParaRPr lang="en-US" sz="2400" dirty="0">
              <a:solidFill>
                <a:schemeClr val="tx2"/>
              </a:solidFill>
              <a:cs typeface="mohammad bold art 1" pitchFamily="2" charset="-78"/>
            </a:endParaRPr>
          </a:p>
        </p:txBody>
      </p:sp>
      <p:sp>
        <p:nvSpPr>
          <p:cNvPr id="14" name="Content Placeholder 2"/>
          <p:cNvSpPr txBox="1">
            <a:spLocks/>
          </p:cNvSpPr>
          <p:nvPr/>
        </p:nvSpPr>
        <p:spPr>
          <a:xfrm>
            <a:off x="4716016" y="2636912"/>
            <a:ext cx="3754760" cy="23042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algn="just" rtl="1" hangingPunct="0">
              <a:buFont typeface="+mj-lt"/>
              <a:buAutoNum type="arabicPeriod"/>
            </a:pPr>
            <a:r>
              <a:rPr lang="ar-EG" sz="2400" dirty="0">
                <a:solidFill>
                  <a:schemeClr val="tx2"/>
                </a:solidFill>
                <a:cs typeface="mohammad bold art 1" pitchFamily="2" charset="-78"/>
              </a:rPr>
              <a:t>عقود الإجارة.</a:t>
            </a:r>
          </a:p>
          <a:p>
            <a:pPr marL="514350" indent="-514350" algn="just" rtl="1" hangingPunct="0">
              <a:buFont typeface="+mj-lt"/>
              <a:buAutoNum type="arabicPeriod"/>
            </a:pPr>
            <a:r>
              <a:rPr lang="ar-EG" sz="2400" dirty="0">
                <a:solidFill>
                  <a:schemeClr val="tx2"/>
                </a:solidFill>
                <a:cs typeface="mohammad bold art 1" pitchFamily="2" charset="-78"/>
              </a:rPr>
              <a:t>عقود حق الانتفاع.</a:t>
            </a:r>
          </a:p>
          <a:p>
            <a:pPr marL="514350" indent="-514350" algn="just" rtl="1" hangingPunct="0">
              <a:buFont typeface="+mj-lt"/>
              <a:buAutoNum type="arabicPeriod"/>
            </a:pPr>
            <a:r>
              <a:rPr lang="ar-EG" sz="2400" dirty="0">
                <a:solidFill>
                  <a:schemeClr val="tx2"/>
                </a:solidFill>
                <a:cs typeface="mohammad bold art 1" pitchFamily="2" charset="-78"/>
              </a:rPr>
              <a:t>عقود السلم.</a:t>
            </a:r>
          </a:p>
          <a:p>
            <a:pPr marL="514350" indent="-514350" algn="just" rtl="1" hangingPunct="0">
              <a:buFont typeface="+mj-lt"/>
              <a:buAutoNum type="arabicPeriod"/>
            </a:pPr>
            <a:r>
              <a:rPr lang="ar-EG" sz="2400" dirty="0">
                <a:solidFill>
                  <a:schemeClr val="tx2"/>
                </a:solidFill>
                <a:cs typeface="mohammad bold art 1" pitchFamily="2" charset="-78"/>
              </a:rPr>
              <a:t>عقود الاستصناع.</a:t>
            </a:r>
          </a:p>
        </p:txBody>
      </p:sp>
      <p:sp>
        <p:nvSpPr>
          <p:cNvPr id="15" name="Content Placeholder 2"/>
          <p:cNvSpPr txBox="1">
            <a:spLocks/>
          </p:cNvSpPr>
          <p:nvPr/>
        </p:nvSpPr>
        <p:spPr>
          <a:xfrm>
            <a:off x="457200" y="2636912"/>
            <a:ext cx="4618856" cy="230425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14350" indent="-514350" algn="just" rtl="1" hangingPunct="0">
              <a:buFont typeface="+mj-lt"/>
              <a:buAutoNum type="arabicPeriod" startAt="5"/>
            </a:pPr>
            <a:r>
              <a:rPr lang="ar-EG" sz="2400" dirty="0">
                <a:solidFill>
                  <a:schemeClr val="tx2"/>
                </a:solidFill>
                <a:cs typeface="mohammad bold art 1" pitchFamily="2" charset="-78"/>
              </a:rPr>
              <a:t>عقود المشاركة والمضاربة.</a:t>
            </a:r>
          </a:p>
          <a:p>
            <a:pPr marL="514350" indent="-514350" algn="just" rtl="1" hangingPunct="0">
              <a:buFont typeface="+mj-lt"/>
              <a:buAutoNum type="arabicPeriod" startAt="5"/>
            </a:pPr>
            <a:r>
              <a:rPr lang="ar-EG" sz="2400" dirty="0">
                <a:solidFill>
                  <a:schemeClr val="tx2"/>
                </a:solidFill>
                <a:cs typeface="mohammad bold art 1" pitchFamily="2" charset="-78"/>
              </a:rPr>
              <a:t>عقود المرابحة. </a:t>
            </a:r>
          </a:p>
          <a:p>
            <a:pPr marL="514350" indent="-514350" algn="just" rtl="1" hangingPunct="0">
              <a:buFont typeface="+mj-lt"/>
              <a:buAutoNum type="arabicPeriod" startAt="5"/>
            </a:pPr>
            <a:r>
              <a:rPr lang="ar-EG" sz="2400" dirty="0">
                <a:solidFill>
                  <a:schemeClr val="tx2"/>
                </a:solidFill>
                <a:cs typeface="mohammad bold art 1" pitchFamily="2" charset="-78"/>
              </a:rPr>
              <a:t>عقود الحقوق العينية.</a:t>
            </a:r>
          </a:p>
          <a:p>
            <a:pPr marL="514350" indent="-514350" algn="just" rtl="1" hangingPunct="0">
              <a:buFont typeface="+mj-lt"/>
              <a:buAutoNum type="arabicPeriod" startAt="5"/>
            </a:pPr>
            <a:r>
              <a:rPr lang="ar-EG" sz="2400" dirty="0">
                <a:solidFill>
                  <a:schemeClr val="tx2"/>
                </a:solidFill>
                <a:cs typeface="mohammad bold art 1" pitchFamily="2" charset="-78"/>
              </a:rPr>
              <a:t>عقود الخدمات الموصوفة بالذمة.</a:t>
            </a:r>
          </a:p>
        </p:txBody>
      </p:sp>
    </p:spTree>
    <p:extLst>
      <p:ext uri="{BB962C8B-B14F-4D97-AF65-F5344CB8AC3E}">
        <p14:creationId xmlns:p14="http://schemas.microsoft.com/office/powerpoint/2010/main" val="3643391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2566" cy="1143000"/>
          </a:xfrm>
        </p:spPr>
        <p:txBody>
          <a:bodyPr>
            <a:normAutofit/>
          </a:bodyPr>
          <a:lstStyle/>
          <a:p>
            <a:pPr lvl="0" algn="r" rtl="1" fontAlgn="base">
              <a:spcAft>
                <a:spcPct val="0"/>
              </a:spcAft>
            </a:pPr>
            <a:r>
              <a:rPr lang="ar-KW" sz="3600" dirty="0" smtClean="0">
                <a:solidFill>
                  <a:schemeClr val="tx2"/>
                </a:solidFill>
                <a:cs typeface="mohammad bold art 1" pitchFamily="2" charset="-78"/>
              </a:rPr>
              <a:t>أشكال الصكوك</a:t>
            </a:r>
            <a:endParaRPr lang="en-US" sz="36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11</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83568" y="1340768"/>
            <a:ext cx="7848872" cy="461665"/>
          </a:xfrm>
          <a:prstGeom prst="rect">
            <a:avLst/>
          </a:prstGeom>
          <a:solidFill>
            <a:srgbClr val="26486F"/>
          </a:solidFill>
          <a:ln>
            <a:solidFill>
              <a:srgbClr val="5392B7"/>
            </a:solidFill>
          </a:ln>
        </p:spPr>
        <p:style>
          <a:lnRef idx="1">
            <a:schemeClr val="accent5"/>
          </a:lnRef>
          <a:fillRef idx="3">
            <a:schemeClr val="accent5"/>
          </a:fillRef>
          <a:effectRef idx="2">
            <a:schemeClr val="accent5"/>
          </a:effectRef>
          <a:fontRef idx="minor">
            <a:schemeClr val="lt1"/>
          </a:fontRef>
        </p:style>
        <p:txBody>
          <a:bodyPr wrap="square" rtlCol="0">
            <a:spAutoFit/>
          </a:bodyPr>
          <a:lstStyle/>
          <a:p>
            <a:pPr algn="ctr"/>
            <a:r>
              <a:rPr lang="ar-KW" sz="2400" dirty="0">
                <a:cs typeface="mohammad bold art 1" pitchFamily="2" charset="-78"/>
              </a:rPr>
              <a:t>الصكوك القائمة على الموجودات</a:t>
            </a:r>
            <a:endParaRPr lang="en-US" sz="2400" dirty="0">
              <a:cs typeface="mohammad bold art 1" pitchFamily="2" charset="-78"/>
            </a:endParaRPr>
          </a:p>
        </p:txBody>
      </p:sp>
      <p:sp>
        <p:nvSpPr>
          <p:cNvPr id="13" name="TextBox 12"/>
          <p:cNvSpPr txBox="1"/>
          <p:nvPr/>
        </p:nvSpPr>
        <p:spPr>
          <a:xfrm>
            <a:off x="683568" y="1916832"/>
            <a:ext cx="7848872" cy="1323439"/>
          </a:xfrm>
          <a:prstGeom prst="rect">
            <a:avLst/>
          </a:prstGeom>
          <a:ln>
            <a:solidFill>
              <a:srgbClr val="26486F"/>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just" rtl="1"/>
            <a:r>
              <a:rPr lang="ar-KW" sz="2000" dirty="0">
                <a:solidFill>
                  <a:schemeClr val="tx2"/>
                </a:solidFill>
                <a:latin typeface="Simplified Arabic" panose="02020603050405020304" pitchFamily="18" charset="-78"/>
                <a:cs typeface="mohammad bold art 1" pitchFamily="2" charset="-78"/>
              </a:rPr>
              <a:t>لا يحق لحامل الصكوك القائمة على الموجودات الرجوع (بشكل مباشر أو غير مباشر) على موجودات الصكوك، ويجوز لحامل الصكوك القائمة على الموجودات الرجوع على أساس التزام قائم على الشركة بالاستناد أساساً إلى الجدارة الائتمانية للملتزم.</a:t>
            </a:r>
            <a:endParaRPr lang="en-US" sz="2000" dirty="0">
              <a:solidFill>
                <a:schemeClr val="tx2"/>
              </a:solidFill>
              <a:latin typeface="Simplified Arabic" panose="02020603050405020304" pitchFamily="18" charset="-78"/>
              <a:cs typeface="mohammad bold art 1" pitchFamily="2" charset="-78"/>
            </a:endParaRPr>
          </a:p>
        </p:txBody>
      </p:sp>
      <p:sp>
        <p:nvSpPr>
          <p:cNvPr id="14" name="TextBox 13"/>
          <p:cNvSpPr txBox="1"/>
          <p:nvPr/>
        </p:nvSpPr>
        <p:spPr>
          <a:xfrm>
            <a:off x="683568" y="3312279"/>
            <a:ext cx="7848872" cy="461665"/>
          </a:xfrm>
          <a:prstGeom prst="rect">
            <a:avLst/>
          </a:prstGeom>
          <a:solidFill>
            <a:srgbClr val="C2A53A"/>
          </a:solidFill>
          <a:ln>
            <a:solidFill>
              <a:srgbClr val="E2D4A1"/>
            </a:solidFill>
          </a:ln>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rtl="1"/>
            <a:r>
              <a:rPr lang="ar-KW" sz="2400" dirty="0">
                <a:cs typeface="mohammad bold art 1" pitchFamily="2" charset="-78"/>
              </a:rPr>
              <a:t>الصكوك المدعومة بالموجودات</a:t>
            </a:r>
            <a:endParaRPr lang="en-US" sz="2400" dirty="0">
              <a:cs typeface="mohammad bold art 1" pitchFamily="2" charset="-78"/>
            </a:endParaRP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
        <p:nvSpPr>
          <p:cNvPr id="19" name="TextBox 18"/>
          <p:cNvSpPr txBox="1"/>
          <p:nvPr/>
        </p:nvSpPr>
        <p:spPr>
          <a:xfrm>
            <a:off x="5508104" y="3861048"/>
            <a:ext cx="3024336" cy="2221105"/>
          </a:xfrm>
          <a:prstGeom prst="rect">
            <a:avLst/>
          </a:prstGeom>
          <a:ln>
            <a:solidFill>
              <a:srgbClr val="C2A53A"/>
            </a:solidFill>
          </a:ln>
        </p:spPr>
        <p:style>
          <a:lnRef idx="2">
            <a:schemeClr val="accent6"/>
          </a:lnRef>
          <a:fillRef idx="1">
            <a:schemeClr val="lt1"/>
          </a:fillRef>
          <a:effectRef idx="0">
            <a:schemeClr val="accent6"/>
          </a:effectRef>
          <a:fontRef idx="minor">
            <a:schemeClr val="dk1"/>
          </a:fontRef>
        </p:style>
        <p:txBody>
          <a:bodyPr wrap="square" rtlCol="0">
            <a:noAutofit/>
          </a:bodyPr>
          <a:lstStyle/>
          <a:p>
            <a:pPr algn="just" rtl="1"/>
            <a:r>
              <a:rPr lang="ar-KW" sz="2000" dirty="0" smtClean="0">
                <a:solidFill>
                  <a:schemeClr val="tx2"/>
                </a:solidFill>
                <a:latin typeface="Simplified Arabic" panose="02020603050405020304" pitchFamily="18" charset="-78"/>
                <a:cs typeface="mohammad bold art 1" pitchFamily="2" charset="-78"/>
              </a:rPr>
              <a:t>يحق لحاملي الصكوك المدعومة </a:t>
            </a:r>
            <a:r>
              <a:rPr lang="ar-KW" sz="2000" dirty="0">
                <a:solidFill>
                  <a:schemeClr val="tx2"/>
                </a:solidFill>
                <a:latin typeface="Simplified Arabic" panose="02020603050405020304" pitchFamily="18" charset="-78"/>
                <a:cs typeface="mohammad bold art 1" pitchFamily="2" charset="-78"/>
              </a:rPr>
              <a:t>بالموجودات الرجوع (بشكل مباشر أو غير مباشر) على موجودات الصكوك.</a:t>
            </a:r>
          </a:p>
        </p:txBody>
      </p:sp>
      <p:sp>
        <p:nvSpPr>
          <p:cNvPr id="20" name="TextBox 19"/>
          <p:cNvSpPr txBox="1"/>
          <p:nvPr/>
        </p:nvSpPr>
        <p:spPr>
          <a:xfrm>
            <a:off x="683568" y="3861048"/>
            <a:ext cx="4752528" cy="2226153"/>
          </a:xfrm>
          <a:prstGeom prst="rect">
            <a:avLst/>
          </a:prstGeom>
          <a:ln>
            <a:solidFill>
              <a:srgbClr val="C2A53A"/>
            </a:solidFill>
          </a:ln>
        </p:spPr>
        <p:style>
          <a:lnRef idx="2">
            <a:schemeClr val="accent6"/>
          </a:lnRef>
          <a:fillRef idx="1">
            <a:schemeClr val="lt1"/>
          </a:fillRef>
          <a:effectRef idx="0">
            <a:schemeClr val="accent6"/>
          </a:effectRef>
          <a:fontRef idx="minor">
            <a:schemeClr val="dk1"/>
          </a:fontRef>
        </p:style>
        <p:txBody>
          <a:bodyPr wrap="square" rtlCol="0">
            <a:noAutofit/>
          </a:bodyPr>
          <a:lstStyle/>
          <a:p>
            <a:pPr algn="just" rtl="1"/>
            <a:r>
              <a:rPr lang="ar-KW" sz="2000" dirty="0">
                <a:solidFill>
                  <a:schemeClr val="tx2"/>
                </a:solidFill>
                <a:latin typeface="Simplified Arabic" panose="02020603050405020304" pitchFamily="18" charset="-78"/>
                <a:cs typeface="mohammad bold art 1" pitchFamily="2" charset="-78"/>
              </a:rPr>
              <a:t>يتم عزل موجودات الصكوك أو يتم تصكيكها بشكل يحميها من مطالبات دائنين آخرين، ويعتمد حاملو هذه الصكوك على موجودات الصكوك لسداد التوزيعات الدورية وسداد الاستهلاك.</a:t>
            </a:r>
          </a:p>
        </p:txBody>
      </p:sp>
    </p:spTree>
    <p:extLst>
      <p:ext uri="{BB962C8B-B14F-4D97-AF65-F5344CB8AC3E}">
        <p14:creationId xmlns:p14="http://schemas.microsoft.com/office/powerpoint/2010/main" val="33160094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600" b="1" dirty="0" smtClean="0">
                <a:solidFill>
                  <a:schemeClr val="tx2"/>
                </a:solidFill>
                <a:cs typeface="mohammad bold art 1" pitchFamily="2" charset="-78"/>
              </a:rPr>
              <a:t>إصدار السندات والصكوك</a:t>
            </a:r>
            <a:endParaRPr lang="ar-KW" sz="3600" b="1"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just" rtl="1" fontAlgn="base">
              <a:lnSpc>
                <a:spcPct val="115000"/>
              </a:lnSpc>
              <a:spcBef>
                <a:spcPts val="0"/>
              </a:spcBef>
              <a:buNone/>
            </a:pPr>
            <a:r>
              <a:rPr lang="ar-KW" sz="2600" b="1" dirty="0">
                <a:solidFill>
                  <a:schemeClr val="tx2"/>
                </a:solidFill>
                <a:cs typeface="mohammad bold art 1" pitchFamily="2" charset="-78"/>
              </a:rPr>
              <a:t>تناول هذه الفصل كافة الخطوات اللازمة لإصدار </a:t>
            </a:r>
            <a:r>
              <a:rPr lang="ar-KW" sz="2600" b="1" dirty="0" smtClean="0">
                <a:solidFill>
                  <a:schemeClr val="tx2"/>
                </a:solidFill>
                <a:cs typeface="mohammad bold art 1" pitchFamily="2" charset="-78"/>
              </a:rPr>
              <a:t>السندات أو الصكوك:</a:t>
            </a:r>
          </a:p>
          <a:p>
            <a:pPr algn="r" rtl="1">
              <a:buFont typeface="Wingdings" panose="05000000000000000000" pitchFamily="2" charset="2"/>
              <a:buChar char="§"/>
            </a:pPr>
            <a:r>
              <a:rPr lang="ar-KW" sz="2600" dirty="0" smtClean="0">
                <a:solidFill>
                  <a:schemeClr val="tx2"/>
                </a:solidFill>
                <a:cs typeface="mohammad bold art 1" pitchFamily="2" charset="-78"/>
              </a:rPr>
              <a:t>شروط الإصدار.</a:t>
            </a:r>
          </a:p>
          <a:p>
            <a:pPr algn="r" rtl="1">
              <a:buFont typeface="Wingdings" panose="05000000000000000000" pitchFamily="2" charset="2"/>
              <a:buChar char="§"/>
            </a:pPr>
            <a:r>
              <a:rPr lang="ar-KW" sz="2600" dirty="0" smtClean="0">
                <a:solidFill>
                  <a:schemeClr val="tx2"/>
                </a:solidFill>
                <a:cs typeface="mohammad bold art 1" pitchFamily="2" charset="-78"/>
              </a:rPr>
              <a:t>الإصدارات المباشرة و الإصدارات غير المباشرة.</a:t>
            </a:r>
          </a:p>
          <a:p>
            <a:pPr algn="just" rtl="1">
              <a:buFont typeface="Wingdings" panose="05000000000000000000" pitchFamily="2" charset="2"/>
              <a:buChar char="§"/>
            </a:pPr>
            <a:r>
              <a:rPr lang="ar-KW" sz="2600" dirty="0" smtClean="0">
                <a:solidFill>
                  <a:schemeClr val="tx2"/>
                </a:solidFill>
                <a:cs typeface="mohammad bold art 1" pitchFamily="2" charset="-78"/>
              </a:rPr>
              <a:t>تحديد المهام المطلوبة من الأطراف </a:t>
            </a:r>
            <a:r>
              <a:rPr lang="ar-KW" sz="2600" dirty="0">
                <a:solidFill>
                  <a:schemeClr val="tx2"/>
                </a:solidFill>
                <a:cs typeface="mohammad bold art 1" pitchFamily="2" charset="-78"/>
              </a:rPr>
              <a:t>الرئيسيين المشاركين في عملية الإصدار كالمصدر والملتزم والمنشئ </a:t>
            </a:r>
            <a:r>
              <a:rPr lang="ar-KW" sz="2600" dirty="0" smtClean="0">
                <a:solidFill>
                  <a:schemeClr val="tx2"/>
                </a:solidFill>
                <a:cs typeface="mohammad bold art 1" pitchFamily="2" charset="-78"/>
              </a:rPr>
              <a:t>ومكتب التدقيق </a:t>
            </a:r>
            <a:r>
              <a:rPr lang="ar-KW" sz="2600" dirty="0">
                <a:solidFill>
                  <a:schemeClr val="tx2"/>
                </a:solidFill>
                <a:cs typeface="mohammad bold art 1" pitchFamily="2" charset="-78"/>
              </a:rPr>
              <a:t>الشرعي الخارجي (في حالة الصكوك) ومتعهد الخدمة </a:t>
            </a:r>
            <a:r>
              <a:rPr lang="ar-KW" sz="2600" dirty="0" smtClean="0">
                <a:solidFill>
                  <a:schemeClr val="tx2"/>
                </a:solidFill>
                <a:cs typeface="mohammad bold art 1" pitchFamily="2" charset="-78"/>
              </a:rPr>
              <a:t>والممثل والمنتدب. </a:t>
            </a:r>
          </a:p>
          <a:p>
            <a:pPr algn="r" rtl="1">
              <a:buFont typeface="Wingdings" panose="05000000000000000000" pitchFamily="2" charset="2"/>
              <a:buChar char="§"/>
            </a:pPr>
            <a:r>
              <a:rPr lang="ar-KW" sz="2600" dirty="0" smtClean="0">
                <a:solidFill>
                  <a:schemeClr val="tx2"/>
                </a:solidFill>
                <a:cs typeface="mohammad bold art 1" pitchFamily="2" charset="-78"/>
              </a:rPr>
              <a:t>استرداد و استهلاك السندات أو  الصكوك.</a:t>
            </a:r>
          </a:p>
          <a:p>
            <a:pPr algn="r" rtl="1"/>
            <a:endParaRPr lang="ar-KW" sz="2400" dirty="0" smtClean="0">
              <a:cs typeface="mohammad bold art 1" pitchFamily="2" charset="-78"/>
            </a:endParaRPr>
          </a:p>
          <a:p>
            <a:pPr algn="r" rtl="1"/>
            <a:endParaRPr lang="ar-KW" sz="2400" dirty="0" smtClean="0">
              <a:cs typeface="mohammad bold art 1" pitchFamily="2" charset="-78"/>
            </a:endParaRPr>
          </a:p>
          <a:p>
            <a:pPr algn="r" rtl="1"/>
            <a:endParaRPr lang="ar-KW" sz="2400" dirty="0" smtClean="0">
              <a:cs typeface="mohammad bold art 1" pitchFamily="2" charset="-78"/>
            </a:endParaRPr>
          </a:p>
          <a:p>
            <a:pPr algn="r" rtl="1"/>
            <a:endParaRPr lang="ar-KW" sz="2400" dirty="0" smtClean="0">
              <a:cs typeface="mohammad bold art 1" pitchFamily="2" charset="-78"/>
            </a:endParaRPr>
          </a:p>
          <a:p>
            <a:pPr marL="0" lvl="0" indent="0" algn="just" rtl="1" fontAlgn="base">
              <a:lnSpc>
                <a:spcPct val="115000"/>
              </a:lnSpc>
              <a:spcBef>
                <a:spcPts val="0"/>
              </a:spcBef>
              <a:buNone/>
            </a:pPr>
            <a:endParaRPr lang="en-US" sz="2400" dirty="0">
              <a:solidFill>
                <a:schemeClr val="tx2"/>
              </a:solidFill>
              <a:ea typeface="Calibri"/>
              <a:cs typeface="mohammad bold art 1" pitchFamily="2" charset="-78"/>
            </a:endParaRPr>
          </a:p>
          <a:p>
            <a:pPr marL="0" lvl="0" indent="0" algn="just" rtl="1" fontAlgn="base">
              <a:spcAft>
                <a:spcPct val="0"/>
              </a:spcAft>
              <a:buNone/>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12</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643391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lvl="0" algn="r" rtl="1" fontAlgn="base">
              <a:spcAft>
                <a:spcPct val="0"/>
              </a:spcAft>
            </a:pPr>
            <a:r>
              <a:rPr lang="ar-KW" sz="3600" b="1" dirty="0" smtClean="0">
                <a:solidFill>
                  <a:schemeClr val="tx2"/>
                </a:solidFill>
                <a:cs typeface="mohammad bold art 1" pitchFamily="2" charset="-78"/>
              </a:rPr>
              <a:t>أنواع السندات والصكوك</a:t>
            </a:r>
            <a:endParaRPr lang="en-US" sz="36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92500" lnSpcReduction="10000"/>
          </a:bodyPr>
          <a:lstStyle/>
          <a:p>
            <a:pPr marL="0" lvl="0" indent="0" algn="r" rtl="1">
              <a:buNone/>
            </a:pPr>
            <a:r>
              <a:rPr lang="ar-KW" sz="2400" b="1" u="sng" dirty="0" smtClean="0">
                <a:solidFill>
                  <a:schemeClr val="tx2"/>
                </a:solidFill>
                <a:cs typeface="mohammad bold art 1" pitchFamily="2" charset="-78"/>
              </a:rPr>
              <a:t>أنواع </a:t>
            </a:r>
            <a:r>
              <a:rPr lang="ar-KW" sz="2400" b="1" u="sng" dirty="0">
                <a:solidFill>
                  <a:schemeClr val="tx2"/>
                </a:solidFill>
                <a:cs typeface="mohammad bold art 1" pitchFamily="2" charset="-78"/>
              </a:rPr>
              <a:t>السندات:</a:t>
            </a:r>
          </a:p>
          <a:p>
            <a:pPr lvl="0" algn="just" rtl="1" fontAlgn="base">
              <a:spcAft>
                <a:spcPct val="0"/>
              </a:spcAft>
              <a:buFont typeface="Arial" charset="0"/>
              <a:buChar char="•"/>
            </a:pPr>
            <a:r>
              <a:rPr lang="ar-KW" sz="2400" dirty="0" smtClean="0">
                <a:solidFill>
                  <a:schemeClr val="tx2"/>
                </a:solidFill>
                <a:cs typeface="mohammad bold art 1" pitchFamily="2" charset="-78"/>
              </a:rPr>
              <a:t>سندات مضمونة.</a:t>
            </a:r>
            <a:endParaRPr lang="ar-KW" sz="2400" dirty="0">
              <a:solidFill>
                <a:schemeClr val="tx2"/>
              </a:solidFill>
              <a:cs typeface="mohammad bold art 1" pitchFamily="2" charset="-78"/>
            </a:endParaRPr>
          </a:p>
          <a:p>
            <a:pPr lvl="0" algn="just" rtl="1" fontAlgn="base">
              <a:spcAft>
                <a:spcPct val="0"/>
              </a:spcAft>
              <a:buFont typeface="Arial" charset="0"/>
              <a:buChar char="•"/>
            </a:pPr>
            <a:r>
              <a:rPr lang="ar-KW" sz="2400" dirty="0" smtClean="0">
                <a:solidFill>
                  <a:schemeClr val="tx2"/>
                </a:solidFill>
                <a:cs typeface="mohammad bold art 1" pitchFamily="2" charset="-78"/>
              </a:rPr>
              <a:t>سندات </a:t>
            </a:r>
            <a:r>
              <a:rPr lang="ar-KW" sz="2400" dirty="0">
                <a:solidFill>
                  <a:schemeClr val="tx2"/>
                </a:solidFill>
                <a:cs typeface="mohammad bold art 1" pitchFamily="2" charset="-78"/>
              </a:rPr>
              <a:t>دائمة </a:t>
            </a:r>
            <a:r>
              <a:rPr lang="en-US" sz="2400" dirty="0">
                <a:solidFill>
                  <a:schemeClr val="tx2"/>
                </a:solidFill>
                <a:cs typeface="mohammad bold art 1" pitchFamily="2" charset="-78"/>
              </a:rPr>
              <a:t>“Perpetual Bonds</a:t>
            </a:r>
            <a:r>
              <a:rPr lang="en-US" sz="2400" dirty="0" smtClean="0">
                <a:solidFill>
                  <a:schemeClr val="tx2"/>
                </a:solidFill>
                <a:cs typeface="mohammad bold art 1" pitchFamily="2" charset="-78"/>
              </a:rPr>
              <a:t>”</a:t>
            </a:r>
            <a:r>
              <a:rPr lang="ar-KW" sz="2400" dirty="0" smtClean="0">
                <a:solidFill>
                  <a:schemeClr val="tx2"/>
                </a:solidFill>
                <a:cs typeface="mohammad bold art 1" pitchFamily="2" charset="-78"/>
              </a:rPr>
              <a:t>.</a:t>
            </a:r>
            <a:endParaRPr lang="ar-KW" sz="2400" dirty="0">
              <a:solidFill>
                <a:schemeClr val="tx2"/>
              </a:solidFill>
              <a:cs typeface="mohammad bold art 1" pitchFamily="2" charset="-78"/>
            </a:endParaRPr>
          </a:p>
          <a:p>
            <a:pPr lvl="0" algn="just" rtl="1" fontAlgn="base">
              <a:spcAft>
                <a:spcPct val="0"/>
              </a:spcAft>
              <a:buFont typeface="Arial" charset="0"/>
              <a:buChar char="•"/>
            </a:pPr>
            <a:r>
              <a:rPr lang="ar-KW" sz="2400" dirty="0" smtClean="0">
                <a:solidFill>
                  <a:schemeClr val="tx2"/>
                </a:solidFill>
                <a:cs typeface="mohammad bold art 1" pitchFamily="2" charset="-78"/>
              </a:rPr>
              <a:t>سندات </a:t>
            </a:r>
            <a:r>
              <a:rPr lang="ar-KW" sz="2400" dirty="0">
                <a:solidFill>
                  <a:schemeClr val="tx2"/>
                </a:solidFill>
                <a:cs typeface="mohammad bold art 1" pitchFamily="2" charset="-78"/>
              </a:rPr>
              <a:t>بأقل من </a:t>
            </a:r>
            <a:r>
              <a:rPr lang="ar-KW" sz="2400" dirty="0" smtClean="0">
                <a:solidFill>
                  <a:schemeClr val="tx2"/>
                </a:solidFill>
                <a:cs typeface="mohammad bold art 1" pitchFamily="2" charset="-78"/>
              </a:rPr>
              <a:t>قيمتها الاسمية</a:t>
            </a:r>
            <a:r>
              <a:rPr lang="ar-KW" sz="2400" dirty="0">
                <a:solidFill>
                  <a:schemeClr val="tx2"/>
                </a:solidFill>
                <a:cs typeface="mohammad bold art 1" pitchFamily="2" charset="-78"/>
              </a:rPr>
              <a:t>.</a:t>
            </a:r>
          </a:p>
          <a:p>
            <a:pPr lvl="0" algn="just" rtl="1" fontAlgn="base">
              <a:spcAft>
                <a:spcPct val="0"/>
              </a:spcAft>
              <a:buFont typeface="Arial" charset="0"/>
              <a:buChar char="•"/>
            </a:pPr>
            <a:r>
              <a:rPr lang="ar-KW" sz="2400" dirty="0" smtClean="0">
                <a:solidFill>
                  <a:schemeClr val="tx2"/>
                </a:solidFill>
                <a:cs typeface="mohammad bold art 1" pitchFamily="2" charset="-78"/>
              </a:rPr>
              <a:t>سندات </a:t>
            </a:r>
            <a:r>
              <a:rPr lang="ar-KW" sz="2400" dirty="0">
                <a:solidFill>
                  <a:schemeClr val="tx2"/>
                </a:solidFill>
                <a:cs typeface="mohammad bold art 1" pitchFamily="2" charset="-78"/>
              </a:rPr>
              <a:t>يكون العائد فيها نصيباً من الأرباح السنوية </a:t>
            </a:r>
            <a:r>
              <a:rPr lang="ar-KW" sz="2400" dirty="0" smtClean="0">
                <a:solidFill>
                  <a:schemeClr val="tx2"/>
                </a:solidFill>
                <a:cs typeface="mohammad bold art 1" pitchFamily="2" charset="-78"/>
              </a:rPr>
              <a:t>.</a:t>
            </a:r>
            <a:endParaRPr lang="ar-KW" sz="2400" dirty="0">
              <a:solidFill>
                <a:schemeClr val="tx2"/>
              </a:solidFill>
              <a:cs typeface="mohammad bold art 1" pitchFamily="2" charset="-78"/>
            </a:endParaRPr>
          </a:p>
          <a:p>
            <a:pPr lvl="0" algn="just" rtl="1" fontAlgn="base">
              <a:spcAft>
                <a:spcPct val="0"/>
              </a:spcAft>
              <a:buFont typeface="Arial" charset="0"/>
              <a:buChar char="•"/>
            </a:pPr>
            <a:r>
              <a:rPr lang="ar-KW" sz="2400" dirty="0" smtClean="0">
                <a:solidFill>
                  <a:schemeClr val="tx2"/>
                </a:solidFill>
                <a:cs typeface="mohammad bold art 1" pitchFamily="2" charset="-78"/>
              </a:rPr>
              <a:t>سندات </a:t>
            </a:r>
            <a:r>
              <a:rPr lang="ar-KW" sz="2400" dirty="0">
                <a:solidFill>
                  <a:schemeClr val="tx2"/>
                </a:solidFill>
                <a:cs typeface="mohammad bold art 1" pitchFamily="2" charset="-78"/>
              </a:rPr>
              <a:t>تدفع عوائدها وقيمتها بالكامل مرة واحدة عند </a:t>
            </a:r>
            <a:r>
              <a:rPr lang="ar-KW" sz="2400" dirty="0" smtClean="0">
                <a:solidFill>
                  <a:schemeClr val="tx2"/>
                </a:solidFill>
                <a:cs typeface="mohammad bold art 1" pitchFamily="2" charset="-78"/>
              </a:rPr>
              <a:t>استهلاكها.</a:t>
            </a:r>
            <a:endParaRPr lang="ar-KW" sz="2400" dirty="0">
              <a:solidFill>
                <a:schemeClr val="tx2"/>
              </a:solidFill>
              <a:cs typeface="mohammad bold art 1" pitchFamily="2" charset="-78"/>
            </a:endParaRPr>
          </a:p>
          <a:p>
            <a:pPr lvl="0" algn="just" rtl="1" fontAlgn="base">
              <a:spcAft>
                <a:spcPct val="0"/>
              </a:spcAft>
              <a:buFont typeface="Arial" charset="0"/>
              <a:buChar char="•"/>
            </a:pPr>
            <a:r>
              <a:rPr lang="ar-KW" sz="2400" dirty="0" smtClean="0">
                <a:solidFill>
                  <a:schemeClr val="tx2"/>
                </a:solidFill>
                <a:latin typeface="Sakkal Majalla" pitchFamily="2" charset="-78"/>
                <a:cs typeface="mohammad bold art 1" pitchFamily="2" charset="-78"/>
              </a:rPr>
              <a:t>سندات </a:t>
            </a:r>
            <a:r>
              <a:rPr lang="ar-KW" sz="2400" dirty="0">
                <a:solidFill>
                  <a:schemeClr val="tx2"/>
                </a:solidFill>
                <a:latin typeface="Sakkal Majalla" pitchFamily="2" charset="-78"/>
                <a:cs typeface="mohammad bold art 1" pitchFamily="2" charset="-78"/>
              </a:rPr>
              <a:t>قابلة للتحويل إلى </a:t>
            </a:r>
            <a:r>
              <a:rPr lang="ar-KW" sz="2400" dirty="0" smtClean="0">
                <a:solidFill>
                  <a:schemeClr val="tx2"/>
                </a:solidFill>
                <a:latin typeface="Sakkal Majalla" pitchFamily="2" charset="-78"/>
                <a:cs typeface="mohammad bold art 1" pitchFamily="2" charset="-78"/>
              </a:rPr>
              <a:t>أسهم.</a:t>
            </a:r>
            <a:endParaRPr lang="ar-KW" sz="2400" dirty="0">
              <a:solidFill>
                <a:schemeClr val="tx2"/>
              </a:solidFill>
              <a:cs typeface="mohammad bold art 1" pitchFamily="2" charset="-78"/>
            </a:endParaRPr>
          </a:p>
          <a:p>
            <a:pPr marL="0" indent="0" algn="r" rtl="1">
              <a:buNone/>
            </a:pPr>
            <a:endParaRPr lang="ar-KW" sz="2400" dirty="0">
              <a:solidFill>
                <a:schemeClr val="tx2"/>
              </a:solidFill>
              <a:cs typeface="mohammad bold art 1" pitchFamily="2" charset="-78"/>
            </a:endParaRPr>
          </a:p>
          <a:p>
            <a:pPr marL="0" indent="0" algn="r" rtl="1">
              <a:buNone/>
            </a:pPr>
            <a:r>
              <a:rPr lang="ar-KW" sz="2400" b="1" u="sng" dirty="0" smtClean="0">
                <a:solidFill>
                  <a:schemeClr val="tx2"/>
                </a:solidFill>
                <a:cs typeface="mohammad bold art 1" pitchFamily="2" charset="-78"/>
              </a:rPr>
              <a:t>أنواع </a:t>
            </a:r>
            <a:r>
              <a:rPr lang="ar-KW" sz="2400" b="1" u="sng" dirty="0">
                <a:solidFill>
                  <a:schemeClr val="tx2"/>
                </a:solidFill>
                <a:cs typeface="mohammad bold art 1" pitchFamily="2" charset="-78"/>
              </a:rPr>
              <a:t>الصكوك: </a:t>
            </a:r>
          </a:p>
          <a:p>
            <a:pPr algn="r" rtl="1"/>
            <a:r>
              <a:rPr lang="ar-KW" sz="2400" dirty="0">
                <a:solidFill>
                  <a:schemeClr val="tx2"/>
                </a:solidFill>
                <a:cs typeface="mohammad bold art 1" pitchFamily="2" charset="-78"/>
              </a:rPr>
              <a:t>الصكوك القابلة للتحويل إلى أسهم.</a:t>
            </a:r>
          </a:p>
          <a:p>
            <a:pPr algn="r" rtl="1"/>
            <a:r>
              <a:rPr lang="ar-KW" sz="2400" dirty="0">
                <a:solidFill>
                  <a:schemeClr val="tx2"/>
                </a:solidFill>
                <a:cs typeface="mohammad bold art 1" pitchFamily="2" charset="-78"/>
              </a:rPr>
              <a:t>الصكوك المضمونة.</a:t>
            </a:r>
          </a:p>
          <a:p>
            <a:pPr lvl="0" algn="r" rtl="1"/>
            <a:r>
              <a:rPr lang="ar-KW" sz="2400" dirty="0">
                <a:solidFill>
                  <a:schemeClr val="tx2"/>
                </a:solidFill>
                <a:cs typeface="mohammad bold art 1" pitchFamily="2" charset="-78"/>
              </a:rPr>
              <a:t>الصكوك الدائمة</a:t>
            </a:r>
            <a:r>
              <a:rPr lang="en-US" sz="2400" dirty="0">
                <a:solidFill>
                  <a:schemeClr val="tx2"/>
                </a:solidFill>
                <a:cs typeface="mohammad bold art 1" pitchFamily="2" charset="-78"/>
              </a:rPr>
              <a:t>“Perpetual </a:t>
            </a:r>
            <a:r>
              <a:rPr lang="en-US" sz="2400" dirty="0" smtClean="0">
                <a:solidFill>
                  <a:schemeClr val="tx2"/>
                </a:solidFill>
                <a:cs typeface="mohammad bold art 1" pitchFamily="2" charset="-78"/>
              </a:rPr>
              <a:t>Sukuk” </a:t>
            </a:r>
            <a:r>
              <a:rPr lang="ar-KW" sz="2400" dirty="0" smtClean="0">
                <a:solidFill>
                  <a:schemeClr val="tx2"/>
                </a:solidFill>
                <a:cs typeface="mohammad bold art 1" pitchFamily="2" charset="-78"/>
              </a:rPr>
              <a:t>.</a:t>
            </a:r>
            <a:endParaRPr lang="ar-KW"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13</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643391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6010598" cy="1143000"/>
          </a:xfrm>
        </p:spPr>
        <p:txBody>
          <a:bodyPr>
            <a:normAutofit/>
          </a:bodyPr>
          <a:lstStyle/>
          <a:p>
            <a:pPr lvl="0" algn="r" rtl="1" fontAlgn="base">
              <a:spcAft>
                <a:spcPct val="0"/>
              </a:spcAft>
            </a:pPr>
            <a:r>
              <a:rPr lang="ar-KW" sz="2800" b="1" dirty="0" smtClean="0">
                <a:solidFill>
                  <a:schemeClr val="tx2"/>
                </a:solidFill>
                <a:latin typeface="Sakkal Majalla" pitchFamily="2" charset="-78"/>
                <a:cs typeface="mohammad bold art 1" pitchFamily="2" charset="-78"/>
              </a:rPr>
              <a:t>حماية حقوق حملة السندات أو الصكوك</a:t>
            </a:r>
            <a:endParaRPr lang="en-US" sz="2800" b="1" dirty="0">
              <a:solidFill>
                <a:schemeClr val="tx2"/>
              </a:solidFill>
              <a:latin typeface="Sakkal Majalla" pitchFamily="2" charset="-78"/>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14</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716016" y="1412775"/>
            <a:ext cx="3816424" cy="469577"/>
          </a:xfrm>
          <a:prstGeom prst="rect">
            <a:avLst/>
          </a:prstGeom>
          <a:solidFill>
            <a:srgbClr val="26486F"/>
          </a:solidFill>
          <a:ln>
            <a:solidFill>
              <a:srgbClr val="5392B7"/>
            </a:solidFill>
          </a:ln>
        </p:spPr>
        <p:style>
          <a:lnRef idx="1">
            <a:schemeClr val="accent5"/>
          </a:lnRef>
          <a:fillRef idx="3">
            <a:schemeClr val="accent5"/>
          </a:fillRef>
          <a:effectRef idx="2">
            <a:schemeClr val="accent5"/>
          </a:effectRef>
          <a:fontRef idx="minor">
            <a:schemeClr val="lt1"/>
          </a:fontRef>
        </p:style>
        <p:txBody>
          <a:bodyPr wrap="square" rtlCol="0" anchor="ctr" anchorCtr="0">
            <a:noAutofit/>
          </a:bodyPr>
          <a:lstStyle/>
          <a:p>
            <a:pPr algn="ctr" rtl="1"/>
            <a:r>
              <a:rPr lang="ar-KW" sz="2000" b="1" dirty="0">
                <a:cs typeface="mohammad bold art 1" pitchFamily="2" charset="-78"/>
              </a:rPr>
              <a:t>هيئة حاملي </a:t>
            </a:r>
            <a:r>
              <a:rPr lang="ar-KW" sz="2000" b="1" dirty="0" smtClean="0">
                <a:cs typeface="mohammad bold art 1" pitchFamily="2" charset="-78"/>
              </a:rPr>
              <a:t>السندات الصكوك</a:t>
            </a:r>
            <a:endParaRPr lang="en-US" sz="2000" b="1" dirty="0">
              <a:cs typeface="mohammad bold art 1" pitchFamily="2" charset="-78"/>
            </a:endParaRPr>
          </a:p>
        </p:txBody>
      </p:sp>
      <p:sp>
        <p:nvSpPr>
          <p:cNvPr id="13" name="TextBox 12"/>
          <p:cNvSpPr txBox="1"/>
          <p:nvPr/>
        </p:nvSpPr>
        <p:spPr>
          <a:xfrm>
            <a:off x="683568" y="1422040"/>
            <a:ext cx="3816424" cy="461665"/>
          </a:xfrm>
          <a:prstGeom prst="rect">
            <a:avLst/>
          </a:prstGeom>
          <a:solidFill>
            <a:srgbClr val="C2A53A"/>
          </a:solidFill>
          <a:ln>
            <a:solidFill>
              <a:srgbClr val="E2D4A1"/>
            </a:solidFill>
          </a:ln>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rtl="1"/>
            <a:r>
              <a:rPr lang="ar-KW" sz="2400" dirty="0">
                <a:cs typeface="mohammad bold art 1" pitchFamily="2" charset="-78"/>
              </a:rPr>
              <a:t>العهدة المالية</a:t>
            </a:r>
            <a:endParaRPr lang="en-US" sz="2400" dirty="0">
              <a:cs typeface="mohammad bold art 1" pitchFamily="2" charset="-78"/>
            </a:endParaRPr>
          </a:p>
        </p:txBody>
      </p:sp>
      <p:sp>
        <p:nvSpPr>
          <p:cNvPr id="14" name="TextBox 13"/>
          <p:cNvSpPr txBox="1"/>
          <p:nvPr/>
        </p:nvSpPr>
        <p:spPr>
          <a:xfrm>
            <a:off x="4716016" y="2031231"/>
            <a:ext cx="3816424" cy="1253753"/>
          </a:xfrm>
          <a:prstGeom prst="rect">
            <a:avLst/>
          </a:prstGeom>
          <a:ln>
            <a:solidFill>
              <a:srgbClr val="26486F"/>
            </a:solidFill>
          </a:ln>
        </p:spPr>
        <p:style>
          <a:lnRef idx="2">
            <a:schemeClr val="accent5"/>
          </a:lnRef>
          <a:fillRef idx="1">
            <a:schemeClr val="lt1"/>
          </a:fillRef>
          <a:effectRef idx="0">
            <a:schemeClr val="accent5"/>
          </a:effectRef>
          <a:fontRef idx="minor">
            <a:schemeClr val="dk1"/>
          </a:fontRef>
        </p:style>
        <p:txBody>
          <a:bodyPr wrap="square" rtlCol="0">
            <a:noAutofit/>
          </a:bodyPr>
          <a:lstStyle/>
          <a:p>
            <a:pPr algn="just" rtl="1"/>
            <a:r>
              <a:rPr lang="ar-KW" sz="2000" dirty="0">
                <a:solidFill>
                  <a:schemeClr val="tx2"/>
                </a:solidFill>
                <a:cs typeface="mohammad bold art 1" pitchFamily="2" charset="-78"/>
              </a:rPr>
              <a:t>يتم تأسيس هيئة </a:t>
            </a:r>
            <a:r>
              <a:rPr lang="ar-KW" sz="2000" dirty="0" smtClean="0">
                <a:solidFill>
                  <a:schemeClr val="tx2"/>
                </a:solidFill>
                <a:cs typeface="mohammad bold art 1" pitchFamily="2" charset="-78"/>
              </a:rPr>
              <a:t>لحملة السندات أو الصكوك </a:t>
            </a:r>
            <a:r>
              <a:rPr lang="ar-KW" sz="2000" dirty="0">
                <a:solidFill>
                  <a:schemeClr val="tx2"/>
                </a:solidFill>
                <a:cs typeface="mohammad bold art 1" pitchFamily="2" charset="-78"/>
              </a:rPr>
              <a:t>في كل </a:t>
            </a:r>
            <a:r>
              <a:rPr lang="ar-KW" sz="2000" dirty="0" smtClean="0">
                <a:solidFill>
                  <a:schemeClr val="tx2"/>
                </a:solidFill>
                <a:cs typeface="mohammad bold art 1" pitchFamily="2" charset="-78"/>
              </a:rPr>
              <a:t>إصدار </a:t>
            </a:r>
            <a:r>
              <a:rPr lang="ar-KW" sz="2000" dirty="0">
                <a:solidFill>
                  <a:schemeClr val="tx2"/>
                </a:solidFill>
                <a:cs typeface="mohammad bold art 1" pitchFamily="2" charset="-78"/>
              </a:rPr>
              <a:t>من أجل حماية المصالح المشتركة لأعضائها.</a:t>
            </a:r>
            <a:endParaRPr lang="en-US" sz="2000" dirty="0">
              <a:solidFill>
                <a:schemeClr val="tx2"/>
              </a:solidFill>
              <a:cs typeface="mohammad bold art 1" pitchFamily="2" charset="-78"/>
            </a:endParaRPr>
          </a:p>
        </p:txBody>
      </p:sp>
      <p:sp>
        <p:nvSpPr>
          <p:cNvPr id="15" name="TextBox 14"/>
          <p:cNvSpPr txBox="1"/>
          <p:nvPr/>
        </p:nvSpPr>
        <p:spPr>
          <a:xfrm>
            <a:off x="4716016" y="3356991"/>
            <a:ext cx="3816424" cy="2648293"/>
          </a:xfrm>
          <a:prstGeom prst="rect">
            <a:avLst/>
          </a:prstGeom>
          <a:ln>
            <a:solidFill>
              <a:srgbClr val="26486F"/>
            </a:solidFill>
          </a:ln>
        </p:spPr>
        <p:style>
          <a:lnRef idx="2">
            <a:schemeClr val="accent5"/>
          </a:lnRef>
          <a:fillRef idx="1">
            <a:schemeClr val="lt1"/>
          </a:fillRef>
          <a:effectRef idx="0">
            <a:schemeClr val="accent5"/>
          </a:effectRef>
          <a:fontRef idx="minor">
            <a:schemeClr val="dk1"/>
          </a:fontRef>
        </p:style>
        <p:txBody>
          <a:bodyPr wrap="square" rtlCol="0">
            <a:noAutofit/>
          </a:bodyPr>
          <a:lstStyle/>
          <a:p>
            <a:pPr algn="just" rtl="1"/>
            <a:r>
              <a:rPr lang="ar-KW" sz="2000" dirty="0" smtClean="0">
                <a:solidFill>
                  <a:schemeClr val="tx2"/>
                </a:solidFill>
                <a:cs typeface="mohammad bold art 1" pitchFamily="2" charset="-78"/>
              </a:rPr>
              <a:t>تعين هيئة حملة السندات أو </a:t>
            </a:r>
            <a:r>
              <a:rPr lang="ar-KW" sz="2000" dirty="0">
                <a:solidFill>
                  <a:schemeClr val="tx2"/>
                </a:solidFill>
                <a:cs typeface="mohammad bold art 1" pitchFamily="2" charset="-78"/>
              </a:rPr>
              <a:t>الصكوك </a:t>
            </a:r>
            <a:r>
              <a:rPr lang="ar-KW" sz="2000" dirty="0" smtClean="0">
                <a:solidFill>
                  <a:schemeClr val="tx2"/>
                </a:solidFill>
                <a:cs typeface="mohammad bold art 1" pitchFamily="2" charset="-78"/>
              </a:rPr>
              <a:t>«الممثل» من </a:t>
            </a:r>
            <a:r>
              <a:rPr lang="ar-KW" sz="2000" dirty="0">
                <a:solidFill>
                  <a:schemeClr val="tx2"/>
                </a:solidFill>
                <a:cs typeface="mohammad bold art 1" pitchFamily="2" charset="-78"/>
              </a:rPr>
              <a:t>بين </a:t>
            </a:r>
            <a:r>
              <a:rPr lang="ar-KW" sz="2000" dirty="0" smtClean="0">
                <a:solidFill>
                  <a:schemeClr val="tx2"/>
                </a:solidFill>
                <a:cs typeface="mohammad bold art 1" pitchFamily="2" charset="-78"/>
              </a:rPr>
              <a:t>أعضائها أو </a:t>
            </a:r>
            <a:r>
              <a:rPr lang="ar-KW" sz="2000" dirty="0">
                <a:solidFill>
                  <a:schemeClr val="tx2"/>
                </a:solidFill>
                <a:cs typeface="mohammad bold art 1" pitchFamily="2" charset="-78"/>
              </a:rPr>
              <a:t>مؤسسة أو شركة متخصصة في مجال خدمات عهدة ووكالة وإدارة الإصدار فيما يتعلق بالصكوك أو أي شخص آخر معتمد لهذا الغرض من </a:t>
            </a:r>
            <a:r>
              <a:rPr lang="ar-KW" sz="2000" dirty="0" smtClean="0">
                <a:solidFill>
                  <a:schemeClr val="tx2"/>
                </a:solidFill>
                <a:cs typeface="mohammad bold art 1" pitchFamily="2" charset="-78"/>
              </a:rPr>
              <a:t>الهيئة.</a:t>
            </a:r>
            <a:endParaRPr lang="en-US" sz="2000" dirty="0">
              <a:solidFill>
                <a:schemeClr val="tx2"/>
              </a:solidFill>
              <a:cs typeface="mohammad bold art 1" pitchFamily="2" charset="-78"/>
            </a:endParaRPr>
          </a:p>
        </p:txBody>
      </p:sp>
      <p:sp>
        <p:nvSpPr>
          <p:cNvPr id="16" name="TextBox 15"/>
          <p:cNvSpPr txBox="1"/>
          <p:nvPr/>
        </p:nvSpPr>
        <p:spPr>
          <a:xfrm>
            <a:off x="709041" y="2031230"/>
            <a:ext cx="3790951" cy="1890683"/>
          </a:xfrm>
          <a:prstGeom prst="rect">
            <a:avLst/>
          </a:prstGeom>
          <a:ln>
            <a:solidFill>
              <a:srgbClr val="C2A53A"/>
            </a:solidFill>
          </a:ln>
        </p:spPr>
        <p:style>
          <a:lnRef idx="2">
            <a:schemeClr val="accent6"/>
          </a:lnRef>
          <a:fillRef idx="1">
            <a:schemeClr val="lt1"/>
          </a:fillRef>
          <a:effectRef idx="0">
            <a:schemeClr val="accent6"/>
          </a:effectRef>
          <a:fontRef idx="minor">
            <a:schemeClr val="dk1"/>
          </a:fontRef>
        </p:style>
        <p:txBody>
          <a:bodyPr wrap="square" rtlCol="0">
            <a:noAutofit/>
          </a:bodyPr>
          <a:lstStyle/>
          <a:p>
            <a:pPr algn="just" rtl="1"/>
            <a:r>
              <a:rPr lang="ar-KW" sz="2000" dirty="0" smtClean="0">
                <a:solidFill>
                  <a:schemeClr val="tx2"/>
                </a:solidFill>
                <a:cs typeface="mohammad bold art 1" pitchFamily="2" charset="-78"/>
              </a:rPr>
              <a:t>يجوز أن يكون لإصدار السندات أو الصكوك عهدة مالية </a:t>
            </a:r>
            <a:r>
              <a:rPr lang="ar-KW" sz="2000" dirty="0">
                <a:solidFill>
                  <a:schemeClr val="tx2"/>
                </a:solidFill>
                <a:cs typeface="mohammad bold art 1" pitchFamily="2" charset="-78"/>
              </a:rPr>
              <a:t>يبرمها المصدر ويضعها موضع التنفيذ بصفته أمين العهدة لصالح </a:t>
            </a:r>
            <a:r>
              <a:rPr lang="ar-KW" sz="2000" dirty="0" smtClean="0">
                <a:solidFill>
                  <a:schemeClr val="tx2"/>
                </a:solidFill>
                <a:cs typeface="mohammad bold art 1" pitchFamily="2" charset="-78"/>
              </a:rPr>
              <a:t>حملة السندات أو الصكوك.</a:t>
            </a:r>
            <a:endParaRPr lang="ar-KW" sz="2000" dirty="0">
              <a:solidFill>
                <a:schemeClr val="tx2"/>
              </a:solidFill>
              <a:cs typeface="mohammad bold art 1" pitchFamily="2" charset="-78"/>
            </a:endParaRPr>
          </a:p>
        </p:txBody>
      </p:sp>
      <p:sp>
        <p:nvSpPr>
          <p:cNvPr id="17" name="TextBox 16"/>
          <p:cNvSpPr txBox="1"/>
          <p:nvPr/>
        </p:nvSpPr>
        <p:spPr>
          <a:xfrm>
            <a:off x="709041" y="4020159"/>
            <a:ext cx="3790951" cy="1951441"/>
          </a:xfrm>
          <a:prstGeom prst="rect">
            <a:avLst/>
          </a:prstGeom>
          <a:ln>
            <a:solidFill>
              <a:srgbClr val="C2A53A"/>
            </a:solidFill>
          </a:ln>
        </p:spPr>
        <p:style>
          <a:lnRef idx="2">
            <a:schemeClr val="accent6"/>
          </a:lnRef>
          <a:fillRef idx="1">
            <a:schemeClr val="lt1"/>
          </a:fillRef>
          <a:effectRef idx="0">
            <a:schemeClr val="accent6"/>
          </a:effectRef>
          <a:fontRef idx="minor">
            <a:schemeClr val="dk1"/>
          </a:fontRef>
        </p:style>
        <p:txBody>
          <a:bodyPr wrap="square" rtlCol="0">
            <a:noAutofit/>
          </a:bodyPr>
          <a:lstStyle/>
          <a:p>
            <a:pPr algn="just" rtl="1"/>
            <a:r>
              <a:rPr lang="ar-KW" sz="2000" dirty="0">
                <a:solidFill>
                  <a:schemeClr val="tx2"/>
                </a:solidFill>
                <a:cs typeface="mohammad bold art 1" pitchFamily="2" charset="-78"/>
              </a:rPr>
              <a:t>يقوم أمين العهدة بإحالة أي حقوق ومستحقات وصلاحيات وواجبات بموجب تلك العهدة المالية إلى المنتدب أو الممثل الذي لا يكون له مصلحة مباشرة أو غير مباشرة في العهدة </a:t>
            </a:r>
            <a:r>
              <a:rPr lang="ar-KW" sz="2000" dirty="0" smtClean="0">
                <a:solidFill>
                  <a:schemeClr val="tx2"/>
                </a:solidFill>
                <a:cs typeface="mohammad bold art 1" pitchFamily="2" charset="-78"/>
              </a:rPr>
              <a:t>المالية.</a:t>
            </a:r>
            <a:endParaRPr lang="ar-KW" sz="2000" dirty="0">
              <a:solidFill>
                <a:schemeClr val="tx2"/>
              </a:solidFill>
              <a:cs typeface="mohammad bold art 1" pitchFamily="2" charset="-78"/>
            </a:endParaRPr>
          </a:p>
        </p:txBody>
      </p:sp>
      <p:pic>
        <p:nvPicPr>
          <p:cNvPr id="18" name="Picture 1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643391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600" b="1" dirty="0" smtClean="0">
                <a:solidFill>
                  <a:schemeClr val="tx2"/>
                </a:solidFill>
                <a:cs typeface="mohammad bold art 1" pitchFamily="2" charset="-78"/>
              </a:rPr>
              <a:t>الالتزامات المستمرة</a:t>
            </a:r>
            <a:endParaRPr lang="en-US" sz="36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marL="0" indent="0" algn="r" rtl="1">
              <a:buNone/>
            </a:pPr>
            <a:r>
              <a:rPr lang="ar-KW" sz="2400" b="1" dirty="0">
                <a:solidFill>
                  <a:schemeClr val="tx2"/>
                </a:solidFill>
                <a:cs typeface="mohammad bold art 1" pitchFamily="2" charset="-78"/>
              </a:rPr>
              <a:t>حددت القواعد الالتزامات المستمرة بشأن ما يلي:</a:t>
            </a:r>
          </a:p>
          <a:p>
            <a:pPr algn="r" rtl="1">
              <a:buFont typeface="Wingdings" panose="05000000000000000000" pitchFamily="2" charset="2"/>
              <a:buChar char="§"/>
            </a:pPr>
            <a:r>
              <a:rPr lang="ar-KW" sz="2400" dirty="0" smtClean="0">
                <a:solidFill>
                  <a:schemeClr val="tx2"/>
                </a:solidFill>
                <a:cs typeface="mohammad bold art 1" pitchFamily="2" charset="-78"/>
              </a:rPr>
              <a:t>السندات والص</a:t>
            </a:r>
            <a:r>
              <a:rPr lang="ar-EG" sz="2400" dirty="0" smtClean="0">
                <a:solidFill>
                  <a:schemeClr val="tx2"/>
                </a:solidFill>
                <a:cs typeface="mohammad bold art 1" pitchFamily="2" charset="-78"/>
              </a:rPr>
              <a:t>كوك</a:t>
            </a:r>
            <a:r>
              <a:rPr lang="ar-KW" sz="2400" dirty="0" smtClean="0">
                <a:solidFill>
                  <a:schemeClr val="tx2"/>
                </a:solidFill>
                <a:cs typeface="mohammad bold art 1" pitchFamily="2" charset="-78"/>
              </a:rPr>
              <a:t> </a:t>
            </a:r>
            <a:r>
              <a:rPr lang="ar-EG" sz="2400" dirty="0" smtClean="0">
                <a:solidFill>
                  <a:schemeClr val="tx2"/>
                </a:solidFill>
                <a:cs typeface="mohammad bold art 1" pitchFamily="2" charset="-78"/>
              </a:rPr>
              <a:t>المدرجة </a:t>
            </a:r>
            <a:r>
              <a:rPr lang="ar-EG" sz="2400" dirty="0">
                <a:solidFill>
                  <a:schemeClr val="tx2"/>
                </a:solidFill>
                <a:cs typeface="mohammad bold art 1" pitchFamily="2" charset="-78"/>
              </a:rPr>
              <a:t>وغير المدرجة في </a:t>
            </a:r>
            <a:r>
              <a:rPr lang="ar-EG" sz="2400" dirty="0" smtClean="0">
                <a:solidFill>
                  <a:schemeClr val="tx2"/>
                </a:solidFill>
                <a:cs typeface="mohammad bold art 1" pitchFamily="2" charset="-78"/>
              </a:rPr>
              <a:t>البورصة</a:t>
            </a:r>
            <a:r>
              <a:rPr lang="ar-KW" sz="2400" dirty="0" smtClean="0">
                <a:solidFill>
                  <a:schemeClr val="tx2"/>
                </a:solidFill>
                <a:cs typeface="mohammad bold art 1" pitchFamily="2" charset="-78"/>
              </a:rPr>
              <a:t>.</a:t>
            </a:r>
            <a:endParaRPr lang="ar-KW" sz="2400" dirty="0">
              <a:solidFill>
                <a:schemeClr val="tx2"/>
              </a:solidFill>
              <a:cs typeface="mohammad bold art 1" pitchFamily="2" charset="-78"/>
            </a:endParaRPr>
          </a:p>
          <a:p>
            <a:pPr algn="r" rtl="1" hangingPunct="0">
              <a:buFont typeface="Wingdings" panose="05000000000000000000" pitchFamily="2" charset="2"/>
              <a:buChar char="§"/>
            </a:pPr>
            <a:r>
              <a:rPr lang="ar-KW" sz="2400" dirty="0" smtClean="0">
                <a:solidFill>
                  <a:schemeClr val="tx2"/>
                </a:solidFill>
                <a:cs typeface="mohammad bold art 1" pitchFamily="2" charset="-78"/>
              </a:rPr>
              <a:t>الإخطارات</a:t>
            </a:r>
            <a:r>
              <a:rPr lang="ar-EG" sz="2400" dirty="0" smtClean="0">
                <a:solidFill>
                  <a:schemeClr val="tx2"/>
                </a:solidFill>
                <a:cs typeface="mohammad bold art 1" pitchFamily="2" charset="-78"/>
              </a:rPr>
              <a:t> </a:t>
            </a:r>
            <a:r>
              <a:rPr lang="ar-EG" sz="2400" dirty="0">
                <a:solidFill>
                  <a:schemeClr val="tx2"/>
                </a:solidFill>
                <a:cs typeface="mohammad bold art 1" pitchFamily="2" charset="-78"/>
              </a:rPr>
              <a:t>الإضافية المتعلقة </a:t>
            </a:r>
            <a:r>
              <a:rPr lang="ar-EG" sz="2400" dirty="0" smtClean="0">
                <a:solidFill>
                  <a:schemeClr val="tx2"/>
                </a:solidFill>
                <a:cs typeface="mohammad bold art 1" pitchFamily="2" charset="-78"/>
              </a:rPr>
              <a:t>ب</a:t>
            </a:r>
            <a:r>
              <a:rPr lang="ar-KW" sz="2400" dirty="0" smtClean="0">
                <a:solidFill>
                  <a:schemeClr val="tx2"/>
                </a:solidFill>
                <a:cs typeface="mohammad bold art 1" pitchFamily="2" charset="-78"/>
              </a:rPr>
              <a:t>السندات أو </a:t>
            </a:r>
            <a:r>
              <a:rPr lang="ar-EG" sz="2400" dirty="0" smtClean="0">
                <a:solidFill>
                  <a:schemeClr val="tx2"/>
                </a:solidFill>
                <a:cs typeface="mohammad bold art 1" pitchFamily="2" charset="-78"/>
              </a:rPr>
              <a:t>الصكوك </a:t>
            </a:r>
            <a:r>
              <a:rPr lang="ar-EG" sz="2400" dirty="0">
                <a:solidFill>
                  <a:schemeClr val="tx2"/>
                </a:solidFill>
                <a:cs typeface="mohammad bold art 1" pitchFamily="2" charset="-78"/>
              </a:rPr>
              <a:t>القابلة </a:t>
            </a:r>
            <a:r>
              <a:rPr lang="ar-EG" sz="2400" dirty="0" smtClean="0">
                <a:solidFill>
                  <a:schemeClr val="tx2"/>
                </a:solidFill>
                <a:cs typeface="mohammad bold art 1" pitchFamily="2" charset="-78"/>
              </a:rPr>
              <a:t>للتحويل</a:t>
            </a:r>
            <a:r>
              <a:rPr lang="ar-KW" sz="2400" dirty="0" smtClean="0">
                <a:solidFill>
                  <a:schemeClr val="tx2"/>
                </a:solidFill>
                <a:cs typeface="mohammad bold art 1" pitchFamily="2" charset="-78"/>
              </a:rPr>
              <a:t> إلى أسهم.</a:t>
            </a:r>
            <a:endParaRPr lang="ar-KW" sz="2400" dirty="0">
              <a:solidFill>
                <a:schemeClr val="tx2"/>
              </a:solidFill>
              <a:cs typeface="mohammad bold art 1" pitchFamily="2" charset="-78"/>
            </a:endParaRPr>
          </a:p>
          <a:p>
            <a:pPr algn="r" rtl="1" hangingPunct="0">
              <a:buFont typeface="Wingdings" panose="05000000000000000000" pitchFamily="2" charset="2"/>
              <a:buChar char="§"/>
            </a:pPr>
            <a:r>
              <a:rPr lang="ar-EG" sz="2400" dirty="0">
                <a:solidFill>
                  <a:schemeClr val="tx2"/>
                </a:solidFill>
                <a:cs typeface="mohammad bold art 1" pitchFamily="2" charset="-78"/>
              </a:rPr>
              <a:t>البيانات </a:t>
            </a:r>
            <a:r>
              <a:rPr lang="ar-EG" sz="2400" dirty="0" smtClean="0">
                <a:solidFill>
                  <a:schemeClr val="tx2"/>
                </a:solidFill>
                <a:cs typeface="mohammad bold art 1" pitchFamily="2" charset="-78"/>
              </a:rPr>
              <a:t>المالية</a:t>
            </a:r>
            <a:r>
              <a:rPr lang="ar-KW" sz="2400" dirty="0" smtClean="0">
                <a:solidFill>
                  <a:schemeClr val="tx2"/>
                </a:solidFill>
                <a:cs typeface="mohammad bold art 1" pitchFamily="2" charset="-78"/>
              </a:rPr>
              <a:t>.</a:t>
            </a:r>
            <a:endParaRPr lang="ar-KW" sz="2400" dirty="0">
              <a:solidFill>
                <a:schemeClr val="tx2"/>
              </a:solidFill>
              <a:cs typeface="mohammad bold art 1" pitchFamily="2" charset="-78"/>
            </a:endParaRPr>
          </a:p>
          <a:p>
            <a:pPr algn="r" rtl="1" hangingPunct="0">
              <a:buFont typeface="Wingdings" panose="05000000000000000000" pitchFamily="2" charset="2"/>
              <a:buChar char="§"/>
            </a:pPr>
            <a:r>
              <a:rPr lang="ar-EG" sz="2400" dirty="0" smtClean="0">
                <a:solidFill>
                  <a:schemeClr val="tx2"/>
                </a:solidFill>
                <a:cs typeface="mohammad bold art 1" pitchFamily="2" charset="-78"/>
              </a:rPr>
              <a:t>وكيل السداد</a:t>
            </a:r>
            <a:r>
              <a:rPr lang="ar-KW" sz="2400" dirty="0" smtClean="0">
                <a:solidFill>
                  <a:schemeClr val="tx2"/>
                </a:solidFill>
                <a:cs typeface="mohammad bold art 1" pitchFamily="2" charset="-78"/>
              </a:rPr>
              <a:t>.</a:t>
            </a:r>
            <a:endParaRPr lang="ar-EG" sz="2400" dirty="0">
              <a:solidFill>
                <a:schemeClr val="tx2"/>
              </a:solidFill>
              <a:cs typeface="mohammad bold art 1" pitchFamily="2" charset="-78"/>
            </a:endParaRPr>
          </a:p>
          <a:p>
            <a:pPr algn="r" rtl="1" hangingPunct="0">
              <a:buFont typeface="Wingdings" panose="05000000000000000000" pitchFamily="2" charset="2"/>
              <a:buChar char="§"/>
            </a:pPr>
            <a:r>
              <a:rPr lang="ar-EG" sz="2400" dirty="0">
                <a:solidFill>
                  <a:schemeClr val="tx2"/>
                </a:solidFill>
                <a:cs typeface="mohammad bold art 1" pitchFamily="2" charset="-78"/>
              </a:rPr>
              <a:t>الإصدارات </a:t>
            </a:r>
            <a:r>
              <a:rPr lang="ar-KW" sz="2400" dirty="0" smtClean="0">
                <a:solidFill>
                  <a:schemeClr val="tx2"/>
                </a:solidFill>
                <a:cs typeface="mohammad bold art 1" pitchFamily="2" charset="-78"/>
              </a:rPr>
              <a:t>المضمونة للصكوك و السندات.</a:t>
            </a:r>
            <a:endParaRPr lang="ar-EG" sz="2400" dirty="0">
              <a:solidFill>
                <a:schemeClr val="tx2"/>
              </a:solidFill>
              <a:cs typeface="mohammad bold art 1" pitchFamily="2" charset="-78"/>
            </a:endParaRPr>
          </a:p>
          <a:p>
            <a:pPr algn="r" rtl="1" hangingPunct="0">
              <a:buFont typeface="Wingdings" panose="05000000000000000000" pitchFamily="2" charset="2"/>
              <a:buChar char="§"/>
            </a:pPr>
            <a:r>
              <a:rPr lang="ar-EG" sz="2400" dirty="0">
                <a:solidFill>
                  <a:schemeClr val="tx2"/>
                </a:solidFill>
                <a:cs typeface="mohammad bold art 1" pitchFamily="2" charset="-78"/>
              </a:rPr>
              <a:t>التصفية </a:t>
            </a:r>
            <a:r>
              <a:rPr lang="ar-EG" sz="2400" dirty="0" smtClean="0">
                <a:solidFill>
                  <a:schemeClr val="tx2"/>
                </a:solidFill>
                <a:cs typeface="mohammad bold art 1" pitchFamily="2" charset="-78"/>
              </a:rPr>
              <a:t>والإفلاس</a:t>
            </a:r>
            <a:endParaRPr lang="ar-KW" sz="2400" dirty="0">
              <a:solidFill>
                <a:schemeClr val="tx2"/>
              </a:solidFill>
              <a:cs typeface="mohammad bold art 1" pitchFamily="2" charset="-78"/>
            </a:endParaRPr>
          </a:p>
          <a:p>
            <a:pPr algn="r" rtl="1" hangingPunct="0">
              <a:buFont typeface="Wingdings" panose="05000000000000000000" pitchFamily="2" charset="2"/>
              <a:buChar char="§"/>
            </a:pPr>
            <a:r>
              <a:rPr lang="ar-KW" sz="2400" dirty="0" smtClean="0">
                <a:solidFill>
                  <a:schemeClr val="tx2"/>
                </a:solidFill>
                <a:cs typeface="mohammad bold art 1" pitchFamily="2" charset="-78"/>
              </a:rPr>
              <a:t>العهدة المالية.</a:t>
            </a:r>
            <a:endParaRPr lang="ar-EG" sz="2400" dirty="0">
              <a:solidFill>
                <a:schemeClr val="tx2"/>
              </a:solidFill>
              <a:cs typeface="mohammad bold art 1" pitchFamily="2" charset="-78"/>
            </a:endParaRPr>
          </a:p>
          <a:p>
            <a:pPr algn="r" rtl="1" hangingPunct="0">
              <a:buFont typeface="Wingdings" panose="05000000000000000000" pitchFamily="2" charset="2"/>
              <a:buChar char="§"/>
            </a:pPr>
            <a:r>
              <a:rPr lang="ar-EG" sz="2400" dirty="0" smtClean="0">
                <a:solidFill>
                  <a:schemeClr val="tx2"/>
                </a:solidFill>
                <a:cs typeface="mohammad bold art 1" pitchFamily="2" charset="-78"/>
              </a:rPr>
              <a:t>المصدر</a:t>
            </a:r>
            <a:r>
              <a:rPr lang="ar-KW" sz="2400" dirty="0" smtClean="0">
                <a:solidFill>
                  <a:schemeClr val="tx2"/>
                </a:solidFill>
                <a:cs typeface="mohammad bold art 1" pitchFamily="2" charset="-78"/>
              </a:rPr>
              <a:t>و</a:t>
            </a:r>
            <a:r>
              <a:rPr lang="ar-EG" sz="2400" dirty="0" smtClean="0">
                <a:solidFill>
                  <a:schemeClr val="tx2"/>
                </a:solidFill>
                <a:cs typeface="mohammad bold art 1" pitchFamily="2" charset="-78"/>
              </a:rPr>
              <a:t>ن </a:t>
            </a:r>
            <a:r>
              <a:rPr lang="ar-EG" sz="2400" dirty="0">
                <a:solidFill>
                  <a:schemeClr val="tx2"/>
                </a:solidFill>
                <a:cs typeface="mohammad bold art 1" pitchFamily="2" charset="-78"/>
              </a:rPr>
              <a:t>غير </a:t>
            </a:r>
            <a:r>
              <a:rPr lang="ar-EG" sz="2400" dirty="0" smtClean="0">
                <a:solidFill>
                  <a:schemeClr val="tx2"/>
                </a:solidFill>
                <a:cs typeface="mohammad bold art 1" pitchFamily="2" charset="-78"/>
              </a:rPr>
              <a:t>الكويتيين</a:t>
            </a:r>
            <a:r>
              <a:rPr lang="ar-KW" sz="2400" dirty="0" smtClean="0">
                <a:solidFill>
                  <a:schemeClr val="tx2"/>
                </a:solidFill>
                <a:cs typeface="mohammad bold art 1" pitchFamily="2" charset="-78"/>
              </a:rPr>
              <a:t>.</a:t>
            </a:r>
            <a:endParaRPr lang="ar-EG"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15</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900037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ohammad bold art 1" pitchFamily="2" charset="-78"/>
              </a:rPr>
              <a:t>شــكــراً</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4000" b="1" dirty="0" smtClean="0">
                <a:solidFill>
                  <a:schemeClr val="tx2"/>
                </a:solidFill>
                <a:cs typeface="mohammad bold art 1" pitchFamily="2" charset="-78"/>
              </a:rPr>
              <a:t>مقدمــــــــة (2/1)</a:t>
            </a:r>
            <a:endParaRPr lang="en-US" sz="4000"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92500"/>
          </a:bodyPr>
          <a:lstStyle/>
          <a:p>
            <a:pPr marL="0" lvl="0" indent="0" algn="just" rtl="1" fontAlgn="base">
              <a:lnSpc>
                <a:spcPct val="150000"/>
              </a:lnSpc>
              <a:spcBef>
                <a:spcPct val="0"/>
              </a:spcBef>
              <a:spcAft>
                <a:spcPts val="600"/>
              </a:spcAft>
              <a:buNone/>
            </a:pPr>
            <a:r>
              <a:rPr lang="ar-KW" sz="2400" dirty="0" smtClean="0">
                <a:solidFill>
                  <a:schemeClr val="tx2"/>
                </a:solidFill>
                <a:latin typeface="Calibri" pitchFamily="34" charset="0"/>
                <a:cs typeface="mohammad bold art 1" pitchFamily="2" charset="-78"/>
              </a:rPr>
              <a:t>بناءً </a:t>
            </a:r>
            <a:r>
              <a:rPr lang="ar-KW" sz="2400" dirty="0">
                <a:solidFill>
                  <a:schemeClr val="tx2"/>
                </a:solidFill>
                <a:latin typeface="Calibri" pitchFamily="34" charset="0"/>
                <a:cs typeface="mohammad bold art 1" pitchFamily="2" charset="-78"/>
              </a:rPr>
              <a:t>على صدور القانون رقم 22 لسنة 2015 بشأن إنشاء هيئة أسواق المال وتنظيم نشاط الأوراق المالية </a:t>
            </a:r>
            <a:r>
              <a:rPr lang="ar-KW" sz="2400" dirty="0" smtClean="0">
                <a:solidFill>
                  <a:schemeClr val="tx2"/>
                </a:solidFill>
                <a:latin typeface="Calibri" pitchFamily="34" charset="0"/>
                <a:cs typeface="mohammad bold art 1" pitchFamily="2" charset="-78"/>
              </a:rPr>
              <a:t>في تاريخ </a:t>
            </a:r>
            <a:r>
              <a:rPr lang="ar-KW" sz="2400" dirty="0">
                <a:solidFill>
                  <a:schemeClr val="tx2"/>
                </a:solidFill>
                <a:latin typeface="Calibri" pitchFamily="34" charset="0"/>
                <a:cs typeface="mohammad bold art 1" pitchFamily="2" charset="-78"/>
              </a:rPr>
              <a:t>2015/5/4</a:t>
            </a:r>
            <a:r>
              <a:rPr lang="ar-KW" sz="2400" dirty="0" smtClean="0">
                <a:solidFill>
                  <a:schemeClr val="tx2"/>
                </a:solidFill>
                <a:latin typeface="Calibri" pitchFamily="34" charset="0"/>
                <a:cs typeface="mohammad bold art 1" pitchFamily="2" charset="-78"/>
              </a:rPr>
              <a:t>، </a:t>
            </a:r>
            <a:r>
              <a:rPr lang="ar-KW" sz="2400" dirty="0">
                <a:solidFill>
                  <a:schemeClr val="tx2"/>
                </a:solidFill>
                <a:latin typeface="Calibri" pitchFamily="34" charset="0"/>
                <a:cs typeface="mohammad bold art 1" pitchFamily="2" charset="-78"/>
              </a:rPr>
              <a:t>قام مجلس المفوضين بتشكيل لجنة إشرافية لمراجعة وتطوير اللائحة التنفيذية لقانون الهيئة، حيث دأبت اللجنة – ممثلة بأعضائها وبدعم من مجلس المفوضين وفريق العمل وكافة إدارات الهيئة – على مراجعة اللائحة التنفيذية وكافة التعليمات الصادرة عن الهيئة وقرارات البورصة ذات العلاقة بهدف تطويرها وفقاً لأفضل الممارسات العالمية والإقليمية، وبما يتناسب مع متطلبات الأسواق المحلية والمنظومة التشريعية في دولة الكويت.</a:t>
            </a: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2</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4000" b="1" dirty="0" smtClean="0">
                <a:solidFill>
                  <a:schemeClr val="tx2"/>
                </a:solidFill>
                <a:cs typeface="mohammad bold art 1" pitchFamily="2" charset="-78"/>
              </a:rPr>
              <a:t>مقدمــــــــة (2/2)</a:t>
            </a:r>
            <a:endParaRPr lang="en-US" sz="4000"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قامت الهيئة بإعادة تنسيق وترتيب اللائحة التنفيذية وكافة الـتعليمات الصـادرة عنها في ستة عـشر مجلداً يطلق على كل واحد منها "كتاب"، على أن يتضمن كل كتاب على جدول محتويات وأن يكون مقسماً إلى فصول وملاحق.</a:t>
            </a:r>
          </a:p>
          <a:p>
            <a:pPr marL="0" lvl="0" indent="0" algn="just" rtl="1" fontAlgn="base">
              <a:spcBef>
                <a:spcPct val="0"/>
              </a:spcBef>
              <a:spcAft>
                <a:spcPts val="600"/>
              </a:spcAft>
              <a:buNone/>
            </a:pPr>
            <a:endParaRPr lang="ar-KW" sz="2800" dirty="0">
              <a:solidFill>
                <a:schemeClr val="tx2"/>
              </a:solidFill>
              <a:latin typeface="Calibri" pitchFamily="34" charset="0"/>
              <a:cs typeface="mohammad bold art 1" pitchFamily="2" charset="-78"/>
            </a:endParaRPr>
          </a:p>
          <a:p>
            <a:pPr lvl="0"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تم إعداد </a:t>
            </a:r>
            <a:r>
              <a:rPr lang="ar-KW" sz="2800" dirty="0" smtClean="0">
                <a:solidFill>
                  <a:schemeClr val="tx2"/>
                </a:solidFill>
                <a:latin typeface="Calibri" pitchFamily="34" charset="0"/>
                <a:cs typeface="mohammad bold art 1" pitchFamily="2" charset="-78"/>
              </a:rPr>
              <a:t>هذه </a:t>
            </a:r>
            <a:r>
              <a:rPr lang="ar-KW" sz="2800" dirty="0" smtClean="0">
                <a:solidFill>
                  <a:schemeClr val="tx2"/>
                </a:solidFill>
                <a:latin typeface="Calibri" pitchFamily="34" charset="0"/>
                <a:cs typeface="mohammad bold art 1" pitchFamily="2" charset="-78"/>
              </a:rPr>
              <a:t>الورشة </a:t>
            </a:r>
            <a:r>
              <a:rPr lang="ar-KW" sz="2800" dirty="0">
                <a:solidFill>
                  <a:schemeClr val="tx2"/>
                </a:solidFill>
                <a:latin typeface="Calibri" pitchFamily="34" charset="0"/>
                <a:cs typeface="mohammad bold art 1" pitchFamily="2" charset="-78"/>
              </a:rPr>
              <a:t>استناداً إلى الأحكام الواردة في الكتاب الحادي عشر – «التعامل في الأوراق المالية».</a:t>
            </a:r>
          </a:p>
          <a:p>
            <a:pPr marL="0" lvl="0" indent="0" algn="just" rtl="1" fontAlgn="base">
              <a:spcBef>
                <a:spcPct val="0"/>
              </a:spcBef>
              <a:spcAft>
                <a:spcPts val="600"/>
              </a:spcAft>
              <a:buNone/>
            </a:pP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3</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9154657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lvl="0" algn="r" rtl="1" fontAlgn="base">
              <a:spcAft>
                <a:spcPct val="0"/>
              </a:spcAft>
            </a:pPr>
            <a:r>
              <a:rPr lang="ar-KW" sz="3600" b="1" dirty="0">
                <a:solidFill>
                  <a:schemeClr val="tx2"/>
                </a:solidFill>
                <a:latin typeface="Sakkal Majalla" pitchFamily="2" charset="-78"/>
                <a:cs typeface="mohammad bold art 1" pitchFamily="2" charset="-78"/>
              </a:rPr>
              <a:t>جدول أعمال الورشة</a:t>
            </a:r>
            <a:endParaRPr lang="en-US" sz="3600" b="1" dirty="0">
              <a:solidFill>
                <a:schemeClr val="tx2"/>
              </a:solidFill>
              <a:latin typeface="Sakkal Majalla" pitchFamily="2" charset="-78"/>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fontScale="85000" lnSpcReduction="20000"/>
          </a:bodyPr>
          <a:lstStyle/>
          <a:p>
            <a:pPr algn="r" rtl="1">
              <a:buFont typeface="Wingdings" panose="05000000000000000000" pitchFamily="2" charset="2"/>
              <a:buChar char="§"/>
            </a:pPr>
            <a:r>
              <a:rPr lang="ar-KW" dirty="0">
                <a:solidFill>
                  <a:schemeClr val="tx2"/>
                </a:solidFill>
                <a:cs typeface="mohammad bold art 1" pitchFamily="2" charset="-78"/>
              </a:rPr>
              <a:t>تعديلات </a:t>
            </a:r>
            <a:r>
              <a:rPr lang="ar-KW" dirty="0" smtClean="0">
                <a:solidFill>
                  <a:schemeClr val="tx2"/>
                </a:solidFill>
                <a:cs typeface="mohammad bold art 1" pitchFamily="2" charset="-78"/>
              </a:rPr>
              <a:t>القانون</a:t>
            </a:r>
          </a:p>
          <a:p>
            <a:pPr algn="r" rtl="1">
              <a:buFont typeface="Wingdings" panose="05000000000000000000" pitchFamily="2" charset="2"/>
              <a:buChar char="§"/>
            </a:pPr>
            <a:r>
              <a:rPr lang="ar-KW" dirty="0">
                <a:solidFill>
                  <a:schemeClr val="tx2"/>
                </a:solidFill>
                <a:cs typeface="mohammad bold art 1" pitchFamily="2" charset="-78"/>
              </a:rPr>
              <a:t>نطاق التطبيق</a:t>
            </a:r>
          </a:p>
          <a:p>
            <a:pPr algn="r" rtl="1">
              <a:buFont typeface="Wingdings" panose="05000000000000000000" pitchFamily="2" charset="2"/>
              <a:buChar char="§"/>
            </a:pPr>
            <a:r>
              <a:rPr lang="ar-KW" dirty="0" smtClean="0">
                <a:solidFill>
                  <a:schemeClr val="tx2"/>
                </a:solidFill>
                <a:cs typeface="mohammad bold art 1" pitchFamily="2" charset="-78"/>
              </a:rPr>
              <a:t>تعريف </a:t>
            </a:r>
            <a:r>
              <a:rPr lang="ar-KW" dirty="0">
                <a:solidFill>
                  <a:schemeClr val="tx2"/>
                </a:solidFill>
                <a:cs typeface="mohammad bold art 1" pitchFamily="2" charset="-78"/>
              </a:rPr>
              <a:t>«السندات» و «الصكوك</a:t>
            </a:r>
            <a:r>
              <a:rPr lang="ar-KW" dirty="0" smtClean="0">
                <a:solidFill>
                  <a:schemeClr val="tx2"/>
                </a:solidFill>
                <a:cs typeface="mohammad bold art 1" pitchFamily="2" charset="-78"/>
              </a:rPr>
              <a:t>»</a:t>
            </a:r>
          </a:p>
          <a:p>
            <a:pPr algn="r" rtl="1">
              <a:buFont typeface="Wingdings" panose="05000000000000000000" pitchFamily="2" charset="2"/>
              <a:buChar char="§"/>
            </a:pPr>
            <a:r>
              <a:rPr lang="ar-KW" dirty="0">
                <a:solidFill>
                  <a:schemeClr val="tx2"/>
                </a:solidFill>
                <a:cs typeface="mohammad bold art 1" pitchFamily="2" charset="-78"/>
              </a:rPr>
              <a:t>تعريفات هامة </a:t>
            </a:r>
            <a:r>
              <a:rPr lang="ar-KW" dirty="0" smtClean="0">
                <a:solidFill>
                  <a:schemeClr val="tx2"/>
                </a:solidFill>
                <a:cs typeface="mohammad bold art 1" pitchFamily="2" charset="-78"/>
              </a:rPr>
              <a:t>أخرى</a:t>
            </a:r>
            <a:endParaRPr lang="ar-KW" dirty="0">
              <a:solidFill>
                <a:schemeClr val="tx2"/>
              </a:solidFill>
              <a:cs typeface="mohammad bold art 1" pitchFamily="2" charset="-78"/>
            </a:endParaRPr>
          </a:p>
          <a:p>
            <a:pPr algn="r" rtl="1">
              <a:buFont typeface="Wingdings" panose="05000000000000000000" pitchFamily="2" charset="2"/>
              <a:buChar char="§"/>
            </a:pPr>
            <a:r>
              <a:rPr lang="ar-KW" dirty="0" smtClean="0">
                <a:solidFill>
                  <a:schemeClr val="tx2"/>
                </a:solidFill>
                <a:cs typeface="mohammad bold art 1" pitchFamily="2" charset="-78"/>
              </a:rPr>
              <a:t>هياكل الصكوك</a:t>
            </a:r>
          </a:p>
          <a:p>
            <a:pPr algn="r" rtl="1">
              <a:buFont typeface="Wingdings" panose="05000000000000000000" pitchFamily="2" charset="2"/>
              <a:buChar char="§"/>
            </a:pPr>
            <a:r>
              <a:rPr lang="ar-KW" dirty="0" smtClean="0">
                <a:solidFill>
                  <a:schemeClr val="tx2"/>
                </a:solidFill>
                <a:cs typeface="mohammad bold art 1" pitchFamily="2" charset="-78"/>
              </a:rPr>
              <a:t>أشكال الصكوك</a:t>
            </a:r>
            <a:endParaRPr lang="ar-KW" dirty="0">
              <a:solidFill>
                <a:schemeClr val="tx2"/>
              </a:solidFill>
              <a:cs typeface="mohammad bold art 1" pitchFamily="2" charset="-78"/>
            </a:endParaRPr>
          </a:p>
          <a:p>
            <a:pPr algn="r" rtl="1">
              <a:buFont typeface="Wingdings" panose="05000000000000000000" pitchFamily="2" charset="2"/>
              <a:buChar char="§"/>
            </a:pPr>
            <a:r>
              <a:rPr lang="ar-KW" dirty="0">
                <a:solidFill>
                  <a:schemeClr val="tx2"/>
                </a:solidFill>
                <a:cs typeface="mohammad bold art 1" pitchFamily="2" charset="-78"/>
              </a:rPr>
              <a:t>إ</a:t>
            </a:r>
            <a:r>
              <a:rPr lang="ar-KW" dirty="0" smtClean="0">
                <a:solidFill>
                  <a:schemeClr val="tx2"/>
                </a:solidFill>
                <a:cs typeface="mohammad bold art 1" pitchFamily="2" charset="-78"/>
              </a:rPr>
              <a:t>صدار السندات والصكوك</a:t>
            </a:r>
            <a:endParaRPr lang="ar-KW" dirty="0">
              <a:solidFill>
                <a:schemeClr val="tx2"/>
              </a:solidFill>
              <a:cs typeface="mohammad bold art 1" pitchFamily="2" charset="-78"/>
            </a:endParaRPr>
          </a:p>
          <a:p>
            <a:pPr algn="r" rtl="1">
              <a:buFont typeface="Wingdings" panose="05000000000000000000" pitchFamily="2" charset="2"/>
              <a:buChar char="§"/>
            </a:pPr>
            <a:r>
              <a:rPr lang="ar-KW" dirty="0" smtClean="0">
                <a:solidFill>
                  <a:schemeClr val="tx2"/>
                </a:solidFill>
                <a:cs typeface="mohammad bold art 1" pitchFamily="2" charset="-78"/>
              </a:rPr>
              <a:t>أنواع السندات والصكوك</a:t>
            </a:r>
          </a:p>
          <a:p>
            <a:pPr algn="r" rtl="1">
              <a:buFont typeface="Wingdings" panose="05000000000000000000" pitchFamily="2" charset="2"/>
              <a:buChar char="§"/>
            </a:pPr>
            <a:r>
              <a:rPr lang="ar-KW" dirty="0" smtClean="0">
                <a:solidFill>
                  <a:schemeClr val="tx2"/>
                </a:solidFill>
                <a:cs typeface="mohammad bold art 1" pitchFamily="2" charset="-78"/>
              </a:rPr>
              <a:t>حماية حقوق حملة السندات أو الصكوك</a:t>
            </a:r>
            <a:endParaRPr lang="ar-KW" dirty="0">
              <a:solidFill>
                <a:schemeClr val="tx2"/>
              </a:solidFill>
              <a:cs typeface="mohammad bold art 1" pitchFamily="2" charset="-78"/>
            </a:endParaRPr>
          </a:p>
          <a:p>
            <a:pPr algn="r" rtl="1">
              <a:buFont typeface="Wingdings" panose="05000000000000000000" pitchFamily="2" charset="2"/>
              <a:buChar char="§"/>
            </a:pPr>
            <a:r>
              <a:rPr lang="ar-KW" dirty="0">
                <a:solidFill>
                  <a:schemeClr val="tx2"/>
                </a:solidFill>
                <a:cs typeface="mohammad bold art 1" pitchFamily="2" charset="-78"/>
              </a:rPr>
              <a:t>الالتزامات </a:t>
            </a:r>
            <a:r>
              <a:rPr lang="ar-KW" dirty="0" smtClean="0">
                <a:solidFill>
                  <a:schemeClr val="tx2"/>
                </a:solidFill>
                <a:cs typeface="mohammad bold art 1" pitchFamily="2" charset="-78"/>
              </a:rPr>
              <a:t>المستمرة</a:t>
            </a:r>
            <a:endParaRPr lang="en-US" sz="2400" dirty="0">
              <a:solidFill>
                <a:schemeClr val="tx2"/>
              </a:solidFill>
              <a:ea typeface="Calibri"/>
              <a:cs typeface="mohammad bold art 1" pitchFamily="2" charset="-78"/>
            </a:endParaRPr>
          </a:p>
          <a:p>
            <a:pPr marL="0" lvl="0" indent="0" algn="just" fontAlgn="base">
              <a:spcAft>
                <a:spcPct val="0"/>
              </a:spcAft>
              <a:buNone/>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4</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4000" b="1" dirty="0" smtClean="0">
                <a:solidFill>
                  <a:schemeClr val="tx2"/>
                </a:solidFill>
                <a:cs typeface="mohammad bold art 1" pitchFamily="2" charset="-78"/>
              </a:rPr>
              <a:t>تعديلات القانون</a:t>
            </a:r>
            <a:endParaRPr lang="en-US" sz="4000"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spcBef>
                <a:spcPct val="0"/>
              </a:spcBef>
              <a:spcAft>
                <a:spcPts val="600"/>
              </a:spcAft>
              <a:buFont typeface="Wingdings" panose="05000000000000000000" pitchFamily="2" charset="2"/>
              <a:buChar char="§"/>
            </a:pPr>
            <a:r>
              <a:rPr lang="ar-KW" sz="2800" dirty="0">
                <a:solidFill>
                  <a:schemeClr val="tx2"/>
                </a:solidFill>
                <a:latin typeface="Calibri" pitchFamily="34" charset="0"/>
                <a:cs typeface="mohammad bold art 1" pitchFamily="2" charset="-78"/>
              </a:rPr>
              <a:t>نص البند </a:t>
            </a:r>
            <a:r>
              <a:rPr lang="ar-KW" sz="2800" dirty="0" smtClean="0">
                <a:solidFill>
                  <a:schemeClr val="tx2"/>
                </a:solidFill>
                <a:latin typeface="Calibri" pitchFamily="34" charset="0"/>
                <a:cs typeface="mohammad bold art 1" pitchFamily="2" charset="-78"/>
              </a:rPr>
              <a:t>ثالثاً </a:t>
            </a:r>
            <a:r>
              <a:rPr lang="ar-KW" sz="2800" dirty="0">
                <a:solidFill>
                  <a:schemeClr val="tx2"/>
                </a:solidFill>
                <a:latin typeface="Calibri" pitchFamily="34" charset="0"/>
                <a:cs typeface="mohammad bold art 1" pitchFamily="2" charset="-78"/>
              </a:rPr>
              <a:t>من المادة (163) من قانون الهيئة المعدل على إلغاء </a:t>
            </a:r>
            <a:r>
              <a:rPr lang="ar-KW" sz="2800" dirty="0" smtClean="0">
                <a:solidFill>
                  <a:schemeClr val="tx2"/>
                </a:solidFill>
                <a:latin typeface="Calibri" pitchFamily="34" charset="0"/>
                <a:cs typeface="mohammad bold art 1" pitchFamily="2" charset="-78"/>
              </a:rPr>
              <a:t>أحكام </a:t>
            </a:r>
            <a:r>
              <a:rPr lang="ar-KW" sz="2800" dirty="0">
                <a:solidFill>
                  <a:schemeClr val="tx2"/>
                </a:solidFill>
                <a:latin typeface="Calibri" pitchFamily="34" charset="0"/>
                <a:cs typeface="mohammad bold art 1" pitchFamily="2" charset="-78"/>
              </a:rPr>
              <a:t>الفصل الخامس والسادس من الباب التاسع من قانون </a:t>
            </a:r>
            <a:r>
              <a:rPr lang="ar-KW" sz="2800" dirty="0" smtClean="0">
                <a:solidFill>
                  <a:schemeClr val="tx2"/>
                </a:solidFill>
                <a:latin typeface="Calibri" pitchFamily="34" charset="0"/>
                <a:cs typeface="mohammad bold art 1" pitchFamily="2" charset="-78"/>
              </a:rPr>
              <a:t>الشركات، حيث تضمن الفصل السادس المشار إليه كافة الأحكام الخاصة بالسندات والصكوك، بالإضافة إلى إعادة </a:t>
            </a:r>
            <a:r>
              <a:rPr lang="ar-KW" sz="2800" dirty="0">
                <a:solidFill>
                  <a:schemeClr val="tx2"/>
                </a:solidFill>
                <a:latin typeface="Calibri" pitchFamily="34" charset="0"/>
                <a:cs typeface="mohammad bold art 1" pitchFamily="2" charset="-78"/>
              </a:rPr>
              <a:t>صياغة تعريف الورقة المالية بحيث تتضمن الصكوك، مما استدعى تضمين جميع الأحكام المتعلقة </a:t>
            </a:r>
            <a:r>
              <a:rPr lang="ar-KW" sz="2800" dirty="0" smtClean="0">
                <a:solidFill>
                  <a:schemeClr val="tx2"/>
                </a:solidFill>
                <a:latin typeface="Calibri" pitchFamily="34" charset="0"/>
                <a:cs typeface="mohammad bold art 1" pitchFamily="2" charset="-78"/>
              </a:rPr>
              <a:t>بالسندات والصكوك في اللائحة التنفيذية لقانون الهيئة.</a:t>
            </a:r>
            <a:endParaRPr lang="ar-KW" sz="28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cs typeface="mohammad bold art 1" pitchFamily="2" charset="-78"/>
              </a:rPr>
              <a:pPr/>
              <a:t>5</a:t>
            </a:fld>
            <a:endParaRPr lang="en-US" dirty="0">
              <a:cs typeface="mohammad bold art 1" pitchFamily="2" charset="-78"/>
            </a:endParaRPr>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1379683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600" b="1" dirty="0">
                <a:solidFill>
                  <a:schemeClr val="tx2"/>
                </a:solidFill>
                <a:cs typeface="mohammad bold art 1" pitchFamily="2" charset="-78"/>
              </a:rPr>
              <a:t>نطاق </a:t>
            </a:r>
            <a:r>
              <a:rPr lang="ar-KW" sz="3600" b="1" dirty="0" smtClean="0">
                <a:solidFill>
                  <a:schemeClr val="tx2"/>
                </a:solidFill>
                <a:cs typeface="mohammad bold art 1" pitchFamily="2" charset="-78"/>
              </a:rPr>
              <a:t>التطبيق</a:t>
            </a:r>
            <a:endParaRPr lang="ar-KW" sz="3600" b="1"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077200" cy="4525963"/>
          </a:xfrm>
        </p:spPr>
        <p:txBody>
          <a:bodyPr>
            <a:normAutofit/>
          </a:bodyPr>
          <a:lstStyle/>
          <a:p>
            <a:pPr marL="0" indent="0" algn="just" rtl="1" fontAlgn="base">
              <a:spcAft>
                <a:spcPct val="0"/>
              </a:spcAft>
              <a:buNone/>
            </a:pPr>
            <a:r>
              <a:rPr lang="ar-SA" sz="2600" dirty="0" smtClean="0">
                <a:solidFill>
                  <a:schemeClr val="tx2"/>
                </a:solidFill>
                <a:cs typeface="mohammad bold art 1" pitchFamily="2" charset="-78"/>
              </a:rPr>
              <a:t>تسري </a:t>
            </a:r>
            <a:r>
              <a:rPr lang="ar-SA" sz="2600" dirty="0">
                <a:solidFill>
                  <a:schemeClr val="tx2"/>
                </a:solidFill>
                <a:cs typeface="mohammad bold art 1" pitchFamily="2" charset="-78"/>
              </a:rPr>
              <a:t>أحكام هذا الفصل على </a:t>
            </a:r>
            <a:r>
              <a:rPr lang="ar-KW" sz="2600" dirty="0" smtClean="0">
                <a:solidFill>
                  <a:schemeClr val="tx2"/>
                </a:solidFill>
                <a:cs typeface="mohammad bold art 1" pitchFamily="2" charset="-78"/>
              </a:rPr>
              <a:t>السندات و</a:t>
            </a:r>
            <a:r>
              <a:rPr lang="ar-SA" sz="2600" dirty="0" smtClean="0">
                <a:solidFill>
                  <a:schemeClr val="tx2"/>
                </a:solidFill>
                <a:cs typeface="mohammad bold art 1" pitchFamily="2" charset="-78"/>
              </a:rPr>
              <a:t>الصكوك </a:t>
            </a:r>
            <a:r>
              <a:rPr lang="ar-SA" sz="2600" dirty="0">
                <a:solidFill>
                  <a:schemeClr val="tx2"/>
                </a:solidFill>
                <a:cs typeface="mohammad bold art 1" pitchFamily="2" charset="-78"/>
              </a:rPr>
              <a:t>الصادرة </a:t>
            </a:r>
            <a:r>
              <a:rPr lang="ar-SA" sz="2600" dirty="0" smtClean="0">
                <a:solidFill>
                  <a:schemeClr val="tx2"/>
                </a:solidFill>
                <a:cs typeface="mohammad bold art 1" pitchFamily="2" charset="-78"/>
              </a:rPr>
              <a:t>عن:</a:t>
            </a:r>
            <a:endParaRPr lang="ar-KW" sz="2600" dirty="0">
              <a:solidFill>
                <a:schemeClr val="tx2"/>
              </a:solidFill>
              <a:cs typeface="mohammad bold art 1" pitchFamily="2" charset="-78"/>
            </a:endParaRPr>
          </a:p>
          <a:p>
            <a:pPr marL="514350" indent="-514350" algn="just" rtl="1" fontAlgn="base">
              <a:spcAft>
                <a:spcPct val="0"/>
              </a:spcAft>
              <a:buFont typeface="+mj-lt"/>
              <a:buAutoNum type="arabicPeriod"/>
            </a:pPr>
            <a:r>
              <a:rPr lang="ar-SA" sz="2600" dirty="0" smtClean="0">
                <a:solidFill>
                  <a:schemeClr val="tx2"/>
                </a:solidFill>
                <a:cs typeface="mohammad bold art 1" pitchFamily="2" charset="-78"/>
              </a:rPr>
              <a:t>الحكومة </a:t>
            </a:r>
            <a:r>
              <a:rPr lang="ar-SA" sz="2600" dirty="0">
                <a:solidFill>
                  <a:schemeClr val="tx2"/>
                </a:solidFill>
                <a:cs typeface="mohammad bold art 1" pitchFamily="2" charset="-78"/>
              </a:rPr>
              <a:t>والوزارات والهيئات والمؤسسات </a:t>
            </a:r>
            <a:r>
              <a:rPr lang="ar-SA" sz="2600" dirty="0" smtClean="0">
                <a:solidFill>
                  <a:schemeClr val="tx2"/>
                </a:solidFill>
                <a:cs typeface="mohammad bold art 1" pitchFamily="2" charset="-78"/>
              </a:rPr>
              <a:t>العامة.</a:t>
            </a:r>
            <a:endParaRPr lang="ar-KW" sz="2600" dirty="0" smtClean="0">
              <a:solidFill>
                <a:schemeClr val="tx2"/>
              </a:solidFill>
              <a:cs typeface="mohammad bold art 1" pitchFamily="2" charset="-78"/>
            </a:endParaRPr>
          </a:p>
          <a:p>
            <a:pPr marL="514350" indent="-514350" algn="just" rtl="1" fontAlgn="base">
              <a:spcAft>
                <a:spcPct val="0"/>
              </a:spcAft>
              <a:buFont typeface="+mj-lt"/>
              <a:buAutoNum type="arabicPeriod"/>
            </a:pPr>
            <a:r>
              <a:rPr lang="ar-SA" sz="2600" dirty="0" smtClean="0">
                <a:solidFill>
                  <a:schemeClr val="tx2"/>
                </a:solidFill>
                <a:cs typeface="mohammad bold art 1" pitchFamily="2" charset="-78"/>
              </a:rPr>
              <a:t>شركات </a:t>
            </a:r>
            <a:r>
              <a:rPr lang="ar-SA" sz="2600" dirty="0">
                <a:solidFill>
                  <a:schemeClr val="tx2"/>
                </a:solidFill>
                <a:cs typeface="mohammad bold art 1" pitchFamily="2" charset="-78"/>
              </a:rPr>
              <a:t>المساهمة </a:t>
            </a:r>
            <a:r>
              <a:rPr lang="ar-SA" sz="2600" dirty="0" smtClean="0">
                <a:solidFill>
                  <a:schemeClr val="tx2"/>
                </a:solidFill>
                <a:cs typeface="mohammad bold art 1" pitchFamily="2" charset="-78"/>
              </a:rPr>
              <a:t>العامة.</a:t>
            </a:r>
            <a:endParaRPr lang="ar-KW" sz="2600" dirty="0" smtClean="0">
              <a:solidFill>
                <a:schemeClr val="tx2"/>
              </a:solidFill>
              <a:cs typeface="mohammad bold art 1" pitchFamily="2" charset="-78"/>
            </a:endParaRPr>
          </a:p>
          <a:p>
            <a:pPr marL="514350" indent="-514350" algn="just" rtl="1" fontAlgn="base">
              <a:spcAft>
                <a:spcPct val="0"/>
              </a:spcAft>
              <a:buFont typeface="+mj-lt"/>
              <a:buAutoNum type="arabicPeriod"/>
            </a:pPr>
            <a:r>
              <a:rPr lang="ar-SA" sz="2600" dirty="0" smtClean="0">
                <a:solidFill>
                  <a:schemeClr val="tx2"/>
                </a:solidFill>
                <a:cs typeface="mohammad bold art 1" pitchFamily="2" charset="-78"/>
              </a:rPr>
              <a:t>شركات </a:t>
            </a:r>
            <a:r>
              <a:rPr lang="ar-SA" sz="2600" dirty="0">
                <a:solidFill>
                  <a:schemeClr val="tx2"/>
                </a:solidFill>
                <a:cs typeface="mohammad bold art 1" pitchFamily="2" charset="-78"/>
              </a:rPr>
              <a:t>المساهمة </a:t>
            </a:r>
            <a:r>
              <a:rPr lang="ar-SA" sz="2600" dirty="0" smtClean="0">
                <a:solidFill>
                  <a:schemeClr val="tx2"/>
                </a:solidFill>
                <a:cs typeface="mohammad bold art 1" pitchFamily="2" charset="-78"/>
              </a:rPr>
              <a:t>المقفلة.</a:t>
            </a:r>
            <a:endParaRPr lang="ar-KW" sz="2600" dirty="0" smtClean="0">
              <a:solidFill>
                <a:schemeClr val="tx2"/>
              </a:solidFill>
              <a:cs typeface="mohammad bold art 1" pitchFamily="2" charset="-78"/>
            </a:endParaRPr>
          </a:p>
          <a:p>
            <a:pPr marL="514350" indent="-514350" algn="just" rtl="1" fontAlgn="base">
              <a:spcAft>
                <a:spcPct val="0"/>
              </a:spcAft>
              <a:buFont typeface="+mj-lt"/>
              <a:buAutoNum type="arabicPeriod"/>
            </a:pPr>
            <a:r>
              <a:rPr lang="ar-SA" sz="2600" dirty="0" smtClean="0">
                <a:solidFill>
                  <a:schemeClr val="tx2"/>
                </a:solidFill>
                <a:cs typeface="mohammad bold art 1" pitchFamily="2" charset="-78"/>
              </a:rPr>
              <a:t>الشركات </a:t>
            </a:r>
            <a:r>
              <a:rPr lang="ar-SA" sz="2600" dirty="0">
                <a:solidFill>
                  <a:schemeClr val="tx2"/>
                </a:solidFill>
                <a:cs typeface="mohammad bold art 1" pitchFamily="2" charset="-78"/>
              </a:rPr>
              <a:t>ذات الغرض الخاص التي تنظمها الهيئة وفقاً لأحكام المادة (5) بند رقم (9) من قانون الهيئة </a:t>
            </a:r>
            <a:r>
              <a:rPr lang="ar-SA" sz="2600" dirty="0" smtClean="0">
                <a:solidFill>
                  <a:schemeClr val="tx2"/>
                </a:solidFill>
                <a:cs typeface="mohammad bold art 1" pitchFamily="2" charset="-78"/>
              </a:rPr>
              <a:t>وما </a:t>
            </a:r>
            <a:r>
              <a:rPr lang="ar-SA" sz="2600" dirty="0">
                <a:solidFill>
                  <a:schemeClr val="tx2"/>
                </a:solidFill>
                <a:cs typeface="mohammad bold art 1" pitchFamily="2" charset="-78"/>
              </a:rPr>
              <a:t>تصدره الهيئة من </a:t>
            </a:r>
            <a:r>
              <a:rPr lang="ar-SA" sz="2600" dirty="0" smtClean="0">
                <a:solidFill>
                  <a:schemeClr val="tx2"/>
                </a:solidFill>
                <a:cs typeface="mohammad bold art 1" pitchFamily="2" charset="-78"/>
              </a:rPr>
              <a:t>قواعد.</a:t>
            </a:r>
            <a:endParaRPr lang="ar-KW" sz="2600" dirty="0" smtClean="0">
              <a:solidFill>
                <a:schemeClr val="tx2"/>
              </a:solidFill>
              <a:cs typeface="mohammad bold art 1" pitchFamily="2" charset="-78"/>
            </a:endParaRPr>
          </a:p>
          <a:p>
            <a:pPr marL="514350" indent="-514350" algn="just" rtl="1" fontAlgn="base">
              <a:spcAft>
                <a:spcPct val="0"/>
              </a:spcAft>
              <a:buFont typeface="+mj-lt"/>
              <a:buAutoNum type="arabicPeriod"/>
            </a:pPr>
            <a:r>
              <a:rPr lang="ar-SA" sz="2600" dirty="0" smtClean="0">
                <a:solidFill>
                  <a:schemeClr val="tx2"/>
                </a:solidFill>
                <a:cs typeface="mohammad bold art 1" pitchFamily="2" charset="-78"/>
              </a:rPr>
              <a:t>المصدر </a:t>
            </a:r>
            <a:r>
              <a:rPr lang="ar-SA" sz="2600" dirty="0">
                <a:solidFill>
                  <a:schemeClr val="tx2"/>
                </a:solidFill>
                <a:cs typeface="mohammad bold art 1" pitchFamily="2" charset="-78"/>
              </a:rPr>
              <a:t>الأجنبي.</a:t>
            </a:r>
            <a:endParaRPr lang="en-US" sz="2600" dirty="0">
              <a:solidFill>
                <a:schemeClr val="tx2"/>
              </a:solidFill>
              <a:cs typeface="mohammad bold art 1" pitchFamily="2" charset="-78"/>
            </a:endParaRPr>
          </a:p>
          <a:p>
            <a:pPr marL="0" lvl="0" indent="0" algn="just" fontAlgn="base">
              <a:spcAft>
                <a:spcPct val="0"/>
              </a:spcAft>
              <a:buNone/>
            </a:pPr>
            <a:endParaRPr lang="en-US" sz="26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6</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364339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fontScale="90000"/>
          </a:bodyPr>
          <a:lstStyle/>
          <a:p>
            <a:pPr algn="r" rtl="1"/>
            <a:r>
              <a:rPr lang="ar-KW" sz="3600" b="1" dirty="0" smtClean="0">
                <a:solidFill>
                  <a:schemeClr val="tx2"/>
                </a:solidFill>
                <a:cs typeface="mohammad bold art 1" pitchFamily="2" charset="-78"/>
              </a:rPr>
              <a:t>تعريف «السندات» و «الصكوك»</a:t>
            </a:r>
            <a:endParaRPr lang="ar-KW" sz="3600" b="1"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077200" cy="4525963"/>
          </a:xfrm>
        </p:spPr>
        <p:txBody>
          <a:bodyPr>
            <a:normAutofit/>
          </a:bodyPr>
          <a:lstStyle/>
          <a:p>
            <a:pPr lvl="0" algn="just" rtl="1" fontAlgn="base">
              <a:spcAft>
                <a:spcPct val="0"/>
              </a:spcAft>
              <a:buFont typeface="Wingdings" panose="05000000000000000000" pitchFamily="2" charset="2"/>
              <a:buChar char="§"/>
            </a:pPr>
            <a:r>
              <a:rPr lang="ar-KW" sz="2400" b="1" u="sng" dirty="0" smtClean="0">
                <a:solidFill>
                  <a:schemeClr val="tx2"/>
                </a:solidFill>
                <a:cs typeface="mohammad bold art 1" pitchFamily="2" charset="-78"/>
              </a:rPr>
              <a:t>تعريف السندات</a:t>
            </a:r>
            <a:r>
              <a:rPr lang="ar-KW" sz="2400" b="1" dirty="0" smtClean="0">
                <a:solidFill>
                  <a:schemeClr val="tx2"/>
                </a:solidFill>
                <a:cs typeface="mohammad bold art 1" pitchFamily="2" charset="-78"/>
              </a:rPr>
              <a:t>:</a:t>
            </a:r>
          </a:p>
          <a:p>
            <a:pPr marL="0" lvl="0" indent="0" algn="just" rtl="1" fontAlgn="base">
              <a:spcAft>
                <a:spcPct val="0"/>
              </a:spcAft>
              <a:buNone/>
            </a:pPr>
            <a:r>
              <a:rPr lang="ar-KW" sz="2400" dirty="0" smtClean="0">
                <a:solidFill>
                  <a:schemeClr val="tx2"/>
                </a:solidFill>
                <a:cs typeface="mohammad bold art 1" pitchFamily="2" charset="-78"/>
              </a:rPr>
              <a:t>«</a:t>
            </a:r>
            <a:r>
              <a:rPr lang="ar-KW" sz="2400" dirty="0">
                <a:solidFill>
                  <a:schemeClr val="tx2"/>
                </a:solidFill>
                <a:cs typeface="mohammad bold art 1" pitchFamily="2" charset="-78"/>
              </a:rPr>
              <a:t>أداة مالية تمثل مديونية على المصدر لصالح حامل السند، يحصل بموجبه حامل السند على توزيعات دورية خلال أجل السند أو دفعة أو أكثر من سداد الاستهلاك أو كلاهما الذي يؤدي عند استحقاقه إلى انقضاء </a:t>
            </a:r>
            <a:r>
              <a:rPr lang="ar-KW" sz="2400" dirty="0" smtClean="0">
                <a:solidFill>
                  <a:schemeClr val="tx2"/>
                </a:solidFill>
                <a:cs typeface="mohammad bold art 1" pitchFamily="2" charset="-78"/>
              </a:rPr>
              <a:t>السند.»</a:t>
            </a:r>
          </a:p>
          <a:p>
            <a:pPr marL="0" lvl="0" indent="0" algn="just" rtl="1" fontAlgn="base">
              <a:spcAft>
                <a:spcPct val="0"/>
              </a:spcAft>
              <a:buNone/>
            </a:pPr>
            <a:endParaRPr lang="ar-KW" sz="2400" dirty="0" smtClean="0">
              <a:solidFill>
                <a:schemeClr val="tx2"/>
              </a:solidFill>
              <a:cs typeface="mohammad bold art 1" pitchFamily="2" charset="-78"/>
            </a:endParaRPr>
          </a:p>
          <a:p>
            <a:pPr lvl="0" algn="just" rtl="1" fontAlgn="base">
              <a:spcAft>
                <a:spcPct val="0"/>
              </a:spcAft>
              <a:buFont typeface="Wingdings" panose="05000000000000000000" pitchFamily="2" charset="2"/>
              <a:buChar char="§"/>
            </a:pPr>
            <a:r>
              <a:rPr lang="ar-KW" sz="2400" b="1" u="sng" dirty="0" smtClean="0">
                <a:solidFill>
                  <a:schemeClr val="tx2"/>
                </a:solidFill>
                <a:cs typeface="mohammad bold art 1" pitchFamily="2" charset="-78"/>
              </a:rPr>
              <a:t>تعريف الصكوك</a:t>
            </a:r>
            <a:r>
              <a:rPr lang="ar-KW" sz="2400" b="1" dirty="0" smtClean="0">
                <a:solidFill>
                  <a:schemeClr val="tx2"/>
                </a:solidFill>
                <a:cs typeface="mohammad bold art 1" pitchFamily="2" charset="-78"/>
              </a:rPr>
              <a:t>:</a:t>
            </a:r>
            <a:endParaRPr lang="ar-KW" sz="2400" dirty="0" smtClean="0">
              <a:solidFill>
                <a:schemeClr val="tx2"/>
              </a:solidFill>
              <a:cs typeface="mohammad bold art 1" pitchFamily="2" charset="-78"/>
            </a:endParaRPr>
          </a:p>
          <a:p>
            <a:pPr marL="0" lvl="0" indent="0" algn="just" rtl="1" fontAlgn="base">
              <a:spcAft>
                <a:spcPct val="0"/>
              </a:spcAft>
              <a:buNone/>
            </a:pPr>
            <a:r>
              <a:rPr lang="ar-KW" sz="2400" dirty="0" smtClean="0">
                <a:solidFill>
                  <a:schemeClr val="tx2"/>
                </a:solidFill>
                <a:cs typeface="mohammad bold art 1" pitchFamily="2" charset="-78"/>
              </a:rPr>
              <a:t>«</a:t>
            </a:r>
            <a:r>
              <a:rPr lang="ar-KW" sz="2400" dirty="0">
                <a:solidFill>
                  <a:schemeClr val="tx2"/>
                </a:solidFill>
                <a:cs typeface="mohammad bold art 1" pitchFamily="2" charset="-78"/>
              </a:rPr>
              <a:t>وثائق متساوية القيمة تمثل حصصاً شائعة في ملكية أعيان أو منافع أو خدمات أو في موجودات مشروع معين أو نشاط استثماري</a:t>
            </a:r>
            <a:r>
              <a:rPr lang="ar-KW" sz="2400" dirty="0" smtClean="0">
                <a:solidFill>
                  <a:schemeClr val="tx2"/>
                </a:solidFill>
                <a:cs typeface="mohammad bold art 1" pitchFamily="2" charset="-78"/>
              </a:rPr>
              <a:t>.»</a:t>
            </a: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7</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233648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600" b="1" dirty="0" smtClean="0">
                <a:solidFill>
                  <a:schemeClr val="tx2"/>
                </a:solidFill>
                <a:cs typeface="mohammad bold art 1" pitchFamily="2" charset="-78"/>
              </a:rPr>
              <a:t>تعريفات هامة أخرى (2/1)</a:t>
            </a:r>
            <a:endParaRPr lang="ar-KW" sz="3600" b="1" dirty="0">
              <a:solidFill>
                <a:schemeClr val="tx2"/>
              </a:solidFill>
              <a:cs typeface="mohammad bold art 1" pitchFamily="2" charset="-78"/>
            </a:endParaRPr>
          </a:p>
        </p:txBody>
      </p:sp>
      <p:sp>
        <p:nvSpPr>
          <p:cNvPr id="3" name="Content Placeholder 2"/>
          <p:cNvSpPr>
            <a:spLocks noGrp="1"/>
          </p:cNvSpPr>
          <p:nvPr>
            <p:ph idx="1"/>
          </p:nvPr>
        </p:nvSpPr>
        <p:spPr>
          <a:xfrm>
            <a:off x="457200" y="1402494"/>
            <a:ext cx="8077200" cy="4723670"/>
          </a:xfrm>
        </p:spPr>
        <p:txBody>
          <a:bodyPr>
            <a:normAutofit fontScale="92500"/>
          </a:bodyPr>
          <a:lstStyle/>
          <a:p>
            <a:pPr lvl="0" algn="just" rtl="1" fontAlgn="base">
              <a:spcAft>
                <a:spcPct val="0"/>
              </a:spcAft>
              <a:buFont typeface="Wingdings" panose="05000000000000000000" pitchFamily="2" charset="2"/>
              <a:buChar char="§"/>
            </a:pPr>
            <a:r>
              <a:rPr lang="ar-KW" sz="2400" b="1" u="sng" dirty="0">
                <a:solidFill>
                  <a:schemeClr val="tx2"/>
                </a:solidFill>
                <a:cs typeface="mohammad bold art 1" pitchFamily="2" charset="-78"/>
              </a:rPr>
              <a:t>أجل السندات أو الصكوك</a:t>
            </a:r>
            <a:r>
              <a:rPr lang="ar-KW" sz="2400" b="1" dirty="0">
                <a:solidFill>
                  <a:schemeClr val="tx2"/>
                </a:solidFill>
                <a:cs typeface="mohammad bold art 1" pitchFamily="2" charset="-78"/>
              </a:rPr>
              <a:t>:</a:t>
            </a:r>
            <a:r>
              <a:rPr lang="ar-KW" sz="2400" dirty="0">
                <a:solidFill>
                  <a:schemeClr val="tx2"/>
                </a:solidFill>
                <a:cs typeface="mohammad bold art 1" pitchFamily="2" charset="-78"/>
              </a:rPr>
              <a:t> الفترة الزمنية من تاريخ إصدار الصكوك أو السندات وحتى انقضائها أو استهلاكها بوقوع حدث معين أو بانتهاء مدة معينة تؤدي إلى استرداد الصكوك أو السندات.</a:t>
            </a:r>
            <a:endParaRPr lang="ar-KW" sz="2400" dirty="0" smtClean="0">
              <a:solidFill>
                <a:schemeClr val="tx2"/>
              </a:solidFill>
              <a:cs typeface="mohammad bold art 1" pitchFamily="2" charset="-78"/>
            </a:endParaRPr>
          </a:p>
          <a:p>
            <a:pPr lvl="0" algn="just" rtl="1" fontAlgn="base">
              <a:spcAft>
                <a:spcPct val="0"/>
              </a:spcAft>
              <a:buFont typeface="Wingdings" panose="05000000000000000000" pitchFamily="2" charset="2"/>
              <a:buChar char="§"/>
            </a:pPr>
            <a:r>
              <a:rPr lang="ar-KW" sz="2400" b="1" u="sng" dirty="0">
                <a:solidFill>
                  <a:schemeClr val="tx2"/>
                </a:solidFill>
                <a:cs typeface="mohammad bold art 1" pitchFamily="2" charset="-78"/>
              </a:rPr>
              <a:t>سداد استهلاك السندات</a:t>
            </a:r>
            <a:r>
              <a:rPr lang="ar-KW" sz="2400" b="1" dirty="0">
                <a:solidFill>
                  <a:schemeClr val="tx2"/>
                </a:solidFill>
                <a:cs typeface="mohammad bold art 1" pitchFamily="2" charset="-78"/>
              </a:rPr>
              <a:t>:</a:t>
            </a:r>
            <a:r>
              <a:rPr lang="ar-KW" sz="2400" dirty="0">
                <a:solidFill>
                  <a:schemeClr val="tx2"/>
                </a:solidFill>
                <a:cs typeface="mohammad bold art 1" pitchFamily="2" charset="-78"/>
              </a:rPr>
              <a:t> سداد مبلغ يتم تحديده كلياً أو جزئياً في نشرة الاكتتاب، أثناء أو في نهاية أجل السندات.</a:t>
            </a:r>
          </a:p>
          <a:p>
            <a:pPr lvl="0" algn="just" rtl="1" fontAlgn="base">
              <a:spcAft>
                <a:spcPct val="0"/>
              </a:spcAft>
              <a:buFont typeface="Wingdings" panose="05000000000000000000" pitchFamily="2" charset="2"/>
              <a:buChar char="§"/>
            </a:pPr>
            <a:r>
              <a:rPr lang="ar-KW" sz="2400" b="1" u="sng" dirty="0">
                <a:solidFill>
                  <a:schemeClr val="tx2"/>
                </a:solidFill>
                <a:cs typeface="mohammad bold art 1" pitchFamily="2" charset="-78"/>
              </a:rPr>
              <a:t>سداد استهلاك الصكوك</a:t>
            </a:r>
            <a:r>
              <a:rPr lang="ar-KW" sz="2400" b="1" dirty="0">
                <a:solidFill>
                  <a:schemeClr val="tx2"/>
                </a:solidFill>
                <a:cs typeface="mohammad bold art 1" pitchFamily="2" charset="-78"/>
              </a:rPr>
              <a:t>:</a:t>
            </a:r>
            <a:r>
              <a:rPr lang="ar-KW" sz="2400" dirty="0">
                <a:solidFill>
                  <a:schemeClr val="tx2"/>
                </a:solidFill>
                <a:cs typeface="mohammad bold art 1" pitchFamily="2" charset="-78"/>
              </a:rPr>
              <a:t> سداد مبلغ يتم تحديده كلياً أو جزئياً بالاستناد إلى القيمة أو الدخل المحقق من موجودات الصكوك أثناء أو في نهاية أجل الصكوك ذات الصلة</a:t>
            </a:r>
            <a:r>
              <a:rPr lang="ar-KW" sz="2400" dirty="0" smtClean="0">
                <a:solidFill>
                  <a:schemeClr val="tx2"/>
                </a:solidFill>
                <a:cs typeface="mohammad bold art 1" pitchFamily="2" charset="-78"/>
              </a:rPr>
              <a:t>.</a:t>
            </a:r>
          </a:p>
          <a:p>
            <a:pPr lvl="0" algn="just" rtl="1" fontAlgn="base">
              <a:spcAft>
                <a:spcPct val="0"/>
              </a:spcAft>
              <a:buFont typeface="Wingdings" panose="05000000000000000000" pitchFamily="2" charset="2"/>
              <a:buChar char="§"/>
            </a:pPr>
            <a:r>
              <a:rPr lang="ar-KW" sz="2400" b="1" u="sng" dirty="0">
                <a:solidFill>
                  <a:schemeClr val="tx2"/>
                </a:solidFill>
                <a:cs typeface="mohammad bold art 1" pitchFamily="2" charset="-78"/>
              </a:rPr>
              <a:t>الملتزم</a:t>
            </a:r>
            <a:r>
              <a:rPr lang="ar-KW" sz="2400" b="1" dirty="0">
                <a:solidFill>
                  <a:schemeClr val="tx2"/>
                </a:solidFill>
                <a:cs typeface="mohammad bold art 1" pitchFamily="2" charset="-78"/>
              </a:rPr>
              <a:t>:</a:t>
            </a:r>
            <a:r>
              <a:rPr lang="ar-KW" sz="2400" dirty="0">
                <a:solidFill>
                  <a:schemeClr val="tx2"/>
                </a:solidFill>
                <a:cs typeface="mohammad bold art 1" pitchFamily="2" charset="-78"/>
              </a:rPr>
              <a:t> شخص اعتباري يستفيد من عوائد إصدار السندات أو الصكوك ويكون مسؤولاً </a:t>
            </a:r>
            <a:r>
              <a:rPr lang="ar-KW" sz="2400" dirty="0" smtClean="0">
                <a:solidFill>
                  <a:schemeClr val="tx2"/>
                </a:solidFill>
                <a:cs typeface="mohammad bold art 1" pitchFamily="2" charset="-78"/>
              </a:rPr>
              <a:t>رئيسياًّ عن </a:t>
            </a:r>
            <a:r>
              <a:rPr lang="ar-KW" sz="2400" dirty="0">
                <a:solidFill>
                  <a:schemeClr val="tx2"/>
                </a:solidFill>
                <a:cs typeface="mohammad bold art 1" pitchFamily="2" charset="-78"/>
              </a:rPr>
              <a:t>سداد التوزيعات الدورية وسداد الاستهلاك بموجب تلك السندات أو الصكوك، ويكون هو المصدر في حالة الإصدار المباشر، ويستخدم شركة ذات غرض خاص لتكون هي المصدر في حالة الإصدار غير المباشر.</a:t>
            </a: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8</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19426917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5" y="274638"/>
            <a:ext cx="5724526" cy="1143000"/>
          </a:xfrm>
        </p:spPr>
        <p:txBody>
          <a:bodyPr>
            <a:normAutofit/>
          </a:bodyPr>
          <a:lstStyle/>
          <a:p>
            <a:pPr algn="r" rtl="1"/>
            <a:r>
              <a:rPr lang="ar-KW" sz="3600" b="1" dirty="0" smtClean="0">
                <a:solidFill>
                  <a:schemeClr val="tx2"/>
                </a:solidFill>
                <a:cs typeface="mohammad bold art 1" pitchFamily="2" charset="-78"/>
              </a:rPr>
              <a:t>تعريفات هامة أخرى (2/2)</a:t>
            </a:r>
            <a:endParaRPr lang="ar-KW" sz="3600" b="1" dirty="0">
              <a:solidFill>
                <a:schemeClr val="tx2"/>
              </a:solidFill>
              <a:cs typeface="mohammad bold art 1" pitchFamily="2" charset="-78"/>
            </a:endParaRPr>
          </a:p>
        </p:txBody>
      </p:sp>
      <p:sp>
        <p:nvSpPr>
          <p:cNvPr id="3" name="Content Placeholder 2"/>
          <p:cNvSpPr>
            <a:spLocks noGrp="1"/>
          </p:cNvSpPr>
          <p:nvPr>
            <p:ph idx="1"/>
          </p:nvPr>
        </p:nvSpPr>
        <p:spPr>
          <a:xfrm>
            <a:off x="457200" y="1402494"/>
            <a:ext cx="8077200" cy="4723670"/>
          </a:xfrm>
        </p:spPr>
        <p:txBody>
          <a:bodyPr>
            <a:normAutofit fontScale="92500"/>
          </a:bodyPr>
          <a:lstStyle/>
          <a:p>
            <a:pPr algn="just" rtl="1" fontAlgn="base">
              <a:spcAft>
                <a:spcPct val="0"/>
              </a:spcAft>
              <a:buFont typeface="Wingdings" panose="05000000000000000000" pitchFamily="2" charset="2"/>
              <a:buChar char="§"/>
            </a:pPr>
            <a:r>
              <a:rPr lang="ar-KW" sz="2400" b="1" u="sng" dirty="0">
                <a:solidFill>
                  <a:schemeClr val="tx2"/>
                </a:solidFill>
                <a:cs typeface="mohammad bold art 1" pitchFamily="2" charset="-78"/>
              </a:rPr>
              <a:t>المنشئ</a:t>
            </a:r>
            <a:r>
              <a:rPr lang="ar-KW" sz="2400" b="1" dirty="0">
                <a:solidFill>
                  <a:schemeClr val="tx2"/>
                </a:solidFill>
                <a:cs typeface="mohammad bold art 1" pitchFamily="2" charset="-78"/>
              </a:rPr>
              <a:t>:</a:t>
            </a:r>
            <a:r>
              <a:rPr lang="ar-KW" sz="2400" dirty="0">
                <a:solidFill>
                  <a:schemeClr val="tx2"/>
                </a:solidFill>
                <a:cs typeface="mohammad bold art 1" pitchFamily="2" charset="-78"/>
              </a:rPr>
              <a:t> شخص اعتباري يتصرف بشكل مباشر أو غير مباشر شخصياًّ أو من خلال أطراف ذات صلة بنقل ملكية الموجودات إلى مصدر السندات أو الصكوك المدعومة بالموجودات، أو يكون بشكل مباشر أو من خلال أطراف ذات صلة طرفاً في الاتفاق الأصلي الذي أنشأ الالتزامات للمصدر وأدى إلى تسنيد أو تصكيك تلك الموجودات، أو يشتري أصول الغير لحسابه الخاص ومن ثم يتصرف بها في عملية إصدار السندات أو الصكوك المدعومة بالموجودات</a:t>
            </a:r>
            <a:r>
              <a:rPr lang="ar-KW" sz="2400" dirty="0" smtClean="0">
                <a:solidFill>
                  <a:schemeClr val="tx2"/>
                </a:solidFill>
                <a:cs typeface="mohammad bold art 1" pitchFamily="2" charset="-78"/>
              </a:rPr>
              <a:t>.</a:t>
            </a:r>
            <a:endParaRPr lang="ar-KW" sz="2400" b="1" u="sng" dirty="0" smtClean="0">
              <a:solidFill>
                <a:schemeClr val="tx2"/>
              </a:solidFill>
              <a:cs typeface="mohammad bold art 1" pitchFamily="2" charset="-78"/>
            </a:endParaRPr>
          </a:p>
          <a:p>
            <a:pPr lvl="0" algn="just" rtl="1" fontAlgn="base">
              <a:spcAft>
                <a:spcPct val="0"/>
              </a:spcAft>
              <a:buFont typeface="Wingdings" panose="05000000000000000000" pitchFamily="2" charset="2"/>
              <a:buChar char="§"/>
            </a:pPr>
            <a:r>
              <a:rPr lang="ar-KW" sz="2400" b="1" u="sng" dirty="0" smtClean="0">
                <a:solidFill>
                  <a:schemeClr val="tx2"/>
                </a:solidFill>
                <a:cs typeface="mohammad bold art 1" pitchFamily="2" charset="-78"/>
              </a:rPr>
              <a:t>موجودات </a:t>
            </a:r>
            <a:r>
              <a:rPr lang="ar-KW" sz="2400" b="1" u="sng" dirty="0">
                <a:solidFill>
                  <a:schemeClr val="tx2"/>
                </a:solidFill>
                <a:cs typeface="mohammad bold art 1" pitchFamily="2" charset="-78"/>
              </a:rPr>
              <a:t>السندات</a:t>
            </a:r>
            <a:r>
              <a:rPr lang="ar-KW" sz="2400" b="1" dirty="0">
                <a:solidFill>
                  <a:schemeClr val="tx2"/>
                </a:solidFill>
                <a:cs typeface="mohammad bold art 1" pitchFamily="2" charset="-78"/>
              </a:rPr>
              <a:t>:</a:t>
            </a:r>
            <a:r>
              <a:rPr lang="ar-KW" sz="2400" dirty="0">
                <a:solidFill>
                  <a:schemeClr val="tx2"/>
                </a:solidFill>
                <a:cs typeface="mohammad bold art 1" pitchFamily="2" charset="-78"/>
              </a:rPr>
              <a:t> في حالة السندات المدعومة بالموجودات، هي الأصول أو فئة الأصول التي يتم الاستناد إليها لتحديد قيمة وعوائد تلك السندات.</a:t>
            </a:r>
          </a:p>
          <a:p>
            <a:pPr lvl="0" algn="just" rtl="1" fontAlgn="base">
              <a:spcAft>
                <a:spcPct val="0"/>
              </a:spcAft>
              <a:buFont typeface="Wingdings" panose="05000000000000000000" pitchFamily="2" charset="2"/>
              <a:buChar char="§"/>
            </a:pPr>
            <a:r>
              <a:rPr lang="ar-KW" sz="2400" b="1" u="sng" dirty="0">
                <a:solidFill>
                  <a:schemeClr val="tx2"/>
                </a:solidFill>
                <a:cs typeface="mohammad bold art 1" pitchFamily="2" charset="-78"/>
              </a:rPr>
              <a:t>موجودات الصكوك</a:t>
            </a:r>
            <a:r>
              <a:rPr lang="ar-KW" sz="2400" b="1" dirty="0">
                <a:solidFill>
                  <a:schemeClr val="tx2"/>
                </a:solidFill>
                <a:cs typeface="mohammad bold art 1" pitchFamily="2" charset="-78"/>
              </a:rPr>
              <a:t>:</a:t>
            </a:r>
            <a:r>
              <a:rPr lang="ar-KW" sz="2400" dirty="0">
                <a:solidFill>
                  <a:schemeClr val="tx2"/>
                </a:solidFill>
                <a:cs typeface="mohammad bold art 1" pitchFamily="2" charset="-78"/>
              </a:rPr>
              <a:t> الأصول أو فئة الأصول التي تكون مملوكة من المصدر أو تكون محل الاتفاق مع المصدر بهدف تحقيق العوائد بشكل مباشر أو غير مباشر لصالح حملة السندات أو الصكوك</a:t>
            </a:r>
            <a:r>
              <a:rPr lang="ar-KW" sz="2400" dirty="0" smtClean="0">
                <a:solidFill>
                  <a:schemeClr val="tx2"/>
                </a:solidFill>
                <a:cs typeface="mohammad bold art 1" pitchFamily="2" charset="-78"/>
              </a:rPr>
              <a:t>.</a:t>
            </a:r>
          </a:p>
          <a:p>
            <a:pPr lvl="0" algn="just" rtl="1" fontAlgn="base">
              <a:spcAft>
                <a:spcPct val="0"/>
              </a:spcAft>
              <a:buFont typeface="Wingdings" panose="05000000000000000000" pitchFamily="2" charset="2"/>
              <a:buChar char="§"/>
            </a:pPr>
            <a:endParaRPr lang="en-US" sz="2400" dirty="0">
              <a:solidFill>
                <a:schemeClr val="tx2"/>
              </a:solidFill>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cs typeface="mohammad bold art 1" pitchFamily="2" charset="-78"/>
              </a:rPr>
              <a:pPr/>
              <a:t>9</a:t>
            </a:fld>
            <a:endParaRPr lang="en-US" dirty="0">
              <a:solidFill>
                <a:prstClr val="black">
                  <a:tint val="75000"/>
                </a:prstClr>
              </a:solidFill>
              <a:cs typeface="mohammad bold art 1" pitchFamily="2" charset="-78"/>
            </a:endParaRPr>
          </a:p>
        </p:txBody>
      </p:sp>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9512" y="220372"/>
            <a:ext cx="2886472" cy="832364"/>
          </a:xfrm>
          <a:prstGeom prst="rect">
            <a:avLst/>
          </a:prstGeom>
        </p:spPr>
      </p:pic>
    </p:spTree>
    <p:extLst>
      <p:ext uri="{BB962C8B-B14F-4D97-AF65-F5344CB8AC3E}">
        <p14:creationId xmlns:p14="http://schemas.microsoft.com/office/powerpoint/2010/main" val="23256771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853</TotalTime>
  <Words>1143</Words>
  <Application>Microsoft Office PowerPoint</Application>
  <PresentationFormat>On-screen Show (4:3)</PresentationFormat>
  <Paragraphs>134</Paragraphs>
  <Slides>16</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microsoft sans serif</vt:lpstr>
      <vt:lpstr>mohammad bold art 1</vt:lpstr>
      <vt:lpstr>Sakkal Majalla</vt:lpstr>
      <vt:lpstr>Simplified Arabic</vt:lpstr>
      <vt:lpstr>Wingdings</vt:lpstr>
      <vt:lpstr>Office Theme</vt:lpstr>
      <vt:lpstr>ورشة عمل </vt:lpstr>
      <vt:lpstr>مقدمــــــــة (2/1)</vt:lpstr>
      <vt:lpstr>مقدمــــــــة (2/2)</vt:lpstr>
      <vt:lpstr>جدول أعمال الورشة</vt:lpstr>
      <vt:lpstr>تعديلات القانون</vt:lpstr>
      <vt:lpstr>نطاق التطبيق</vt:lpstr>
      <vt:lpstr>تعريف «السندات» و «الصكوك»</vt:lpstr>
      <vt:lpstr>تعريفات هامة أخرى (2/1)</vt:lpstr>
      <vt:lpstr>تعريفات هامة أخرى (2/2)</vt:lpstr>
      <vt:lpstr>هياكل الصكوك</vt:lpstr>
      <vt:lpstr>أشكال الصكوك</vt:lpstr>
      <vt:lpstr>إصدار السندات والصكوك</vt:lpstr>
      <vt:lpstr>أنواع السندات والصكوك</vt:lpstr>
      <vt:lpstr>حماية حقوق حملة السندات أو الصكوك</vt:lpstr>
      <vt:lpstr>الالتزامات المستمرة</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Waleed AlOwaiyesh</cp:lastModifiedBy>
  <cp:revision>75</cp:revision>
  <dcterms:created xsi:type="dcterms:W3CDTF">2014-09-25T11:33:14Z</dcterms:created>
  <dcterms:modified xsi:type="dcterms:W3CDTF">2015-11-24T09:15:45Z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17f637a0-217e-47e3-8e76-07455648ef51</vt:lpwstr>
  </property>
  <property fmtid="{D5CDD505-2E9C-101B-9397-08002B2CF9AE}" pid="3" name="CMAClassification">
    <vt:lpwstr>Internal</vt:lpwstr>
  </property>
</Properties>
</file>